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6" r:id="rId2"/>
    <p:sldMasterId id="2147483720" r:id="rId3"/>
    <p:sldMasterId id="2147483734" r:id="rId4"/>
    <p:sldMasterId id="2147483748" r:id="rId5"/>
    <p:sldMasterId id="2147483760" r:id="rId6"/>
  </p:sldMasterIdLst>
  <p:notesMasterIdLst>
    <p:notesMasterId r:id="rId28"/>
  </p:notesMasterIdLst>
  <p:handoutMasterIdLst>
    <p:handoutMasterId r:id="rId29"/>
  </p:handoutMasterIdLst>
  <p:sldIdLst>
    <p:sldId id="256" r:id="rId7"/>
    <p:sldId id="263" r:id="rId8"/>
    <p:sldId id="267" r:id="rId9"/>
    <p:sldId id="268" r:id="rId10"/>
    <p:sldId id="270" r:id="rId11"/>
    <p:sldId id="269" r:id="rId12"/>
    <p:sldId id="272" r:id="rId13"/>
    <p:sldId id="284" r:id="rId14"/>
    <p:sldId id="277" r:id="rId15"/>
    <p:sldId id="278" r:id="rId16"/>
    <p:sldId id="281" r:id="rId17"/>
    <p:sldId id="282" r:id="rId18"/>
    <p:sldId id="283" r:id="rId19"/>
    <p:sldId id="276" r:id="rId20"/>
    <p:sldId id="259" r:id="rId21"/>
    <p:sldId id="257" r:id="rId22"/>
    <p:sldId id="258" r:id="rId23"/>
    <p:sldId id="266" r:id="rId24"/>
    <p:sldId id="274" r:id="rId25"/>
    <p:sldId id="275" r:id="rId26"/>
    <p:sldId id="27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A433A5B9-C15B-4DC8-9B13-1D2B8D731FEA}">
          <p14:sldIdLst>
            <p14:sldId id="256"/>
            <p14:sldId id="263"/>
            <p14:sldId id="267"/>
            <p14:sldId id="268"/>
            <p14:sldId id="270"/>
            <p14:sldId id="269"/>
            <p14:sldId id="272"/>
            <p14:sldId id="284"/>
            <p14:sldId id="277"/>
            <p14:sldId id="278"/>
            <p14:sldId id="281"/>
            <p14:sldId id="282"/>
            <p14:sldId id="283"/>
            <p14:sldId id="276"/>
            <p14:sldId id="259"/>
            <p14:sldId id="257"/>
            <p14:sldId id="258"/>
            <p14:sldId id="266"/>
            <p14:sldId id="274"/>
            <p14:sldId id="275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56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E1EC"/>
    <a:srgbClr val="E6ECF7"/>
    <a:srgbClr val="D8E1F1"/>
    <a:srgbClr val="E6E6E6"/>
    <a:srgbClr val="F0F3F9"/>
    <a:srgbClr val="C8D3E9"/>
    <a:srgbClr val="D6DEEF"/>
    <a:srgbClr val="D8D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49" autoAdjust="0"/>
  </p:normalViewPr>
  <p:slideViewPr>
    <p:cSldViewPr snapToGrid="0">
      <p:cViewPr varScale="1">
        <p:scale>
          <a:sx n="70" d="100"/>
          <a:sy n="70" d="100"/>
        </p:scale>
        <p:origin x="564" y="72"/>
      </p:cViewPr>
      <p:guideLst>
        <p:guide orient="horz" pos="346"/>
        <p:guide pos="56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9" d="100"/>
          <a:sy n="89" d="100"/>
        </p:scale>
        <p:origin x="3798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Relationship Id="rId8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E6EED-45BD-406E-839F-C4DEB9BE2285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A507A-2F32-44C7-8399-5D5569B111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74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0B82C-3187-4665-813F-2EEEFF05F691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EAF17-5CCE-48CD-AF08-6AC2130903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48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EF233-20F2-481A-94FE-A1C77F4CAC17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 МНВМУ (цвет)_использовать 1 ра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88" y="62177"/>
            <a:ext cx="626400" cy="864000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 userDrawn="1"/>
        </p:nvSpPr>
        <p:spPr>
          <a:xfrm>
            <a:off x="550446" y="5"/>
            <a:ext cx="8446169" cy="540223"/>
          </a:xfrm>
          <a:prstGeom prst="rect">
            <a:avLst/>
          </a:prstGeom>
          <a:noFill/>
        </p:spPr>
        <p:txBody>
          <a:bodyPr vert="horz" lIns="51435" tIns="25718" rIns="51435" bIns="25718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indent="0" algn="ctr" defTabSz="514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88" b="1" kern="120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филиал федерального государственного казенного общеобразовательного учреждения </a:t>
            </a:r>
            <a:endParaRPr lang="en-US" sz="788" b="1" kern="1200" dirty="0" smtClean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indent="0" algn="ctr" defTabSz="514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88" b="1" kern="120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«Нахимовское военно-морское училище Министерства обороны Российской Федерации» в г. Мурманске</a:t>
            </a:r>
            <a:endParaRPr lang="ru-RU" sz="788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Заголовок 15"/>
          <p:cNvSpPr>
            <a:spLocks noGrp="1"/>
          </p:cNvSpPr>
          <p:nvPr>
            <p:ph type="title" hasCustomPrompt="1"/>
          </p:nvPr>
        </p:nvSpPr>
        <p:spPr>
          <a:xfrm>
            <a:off x="270712" y="3019930"/>
            <a:ext cx="8618120" cy="1978529"/>
          </a:xfrm>
        </p:spPr>
        <p:txBody>
          <a:bodyPr/>
          <a:lstStyle>
            <a:lvl1pPr algn="ctr">
              <a:defRPr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(</a:t>
            </a:r>
            <a:r>
              <a:rPr lang="ru-RU" dirty="0" smtClean="0"/>
              <a:t>полное</a:t>
            </a:r>
            <a:r>
              <a:rPr lang="en-US" dirty="0" smtClean="0"/>
              <a:t> </a:t>
            </a:r>
            <a:r>
              <a:rPr lang="ru-RU" dirty="0" smtClean="0"/>
              <a:t>наименование презентации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10" hasCustomPrompt="1"/>
          </p:nvPr>
        </p:nvSpPr>
        <p:spPr>
          <a:xfrm>
            <a:off x="270711" y="5005137"/>
            <a:ext cx="8618118" cy="11327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2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r>
              <a:rPr lang="en-US" dirty="0" smtClean="0"/>
              <a:t> </a:t>
            </a:r>
            <a:r>
              <a:rPr lang="ru-RU" dirty="0" smtClean="0"/>
              <a:t>(информация об авторах)</a:t>
            </a:r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11" hasCustomPrompt="1"/>
          </p:nvPr>
        </p:nvSpPr>
        <p:spPr>
          <a:xfrm>
            <a:off x="270712" y="6137877"/>
            <a:ext cx="8618118" cy="360000"/>
          </a:xfrm>
        </p:spPr>
        <p:txBody>
          <a:bodyPr>
            <a:normAutofit/>
          </a:bodyPr>
          <a:lstStyle>
            <a:lvl1pPr marL="0" indent="0" algn="ctr">
              <a:buNone/>
              <a:defRPr sz="1013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Мурманск</a:t>
            </a:r>
            <a:r>
              <a:rPr lang="en-US" dirty="0" smtClean="0"/>
              <a:t> </a:t>
            </a:r>
            <a:r>
              <a:rPr lang="ru-RU" dirty="0" smtClean="0"/>
              <a:t>2021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6901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611A1-09FB-4177-8B61-51BC5AA8ED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435E-9FCC-4BC8-AF17-A986E16B38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611A1-09FB-4177-8B61-51BC5AA8ED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435E-9FCC-4BC8-AF17-A986E16B38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611A1-09FB-4177-8B61-51BC5AA8ED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435E-9FCC-4BC8-AF17-A986E16B38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611A1-09FB-4177-8B61-51BC5AA8ED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435E-9FCC-4BC8-AF17-A986E16B38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611A1-09FB-4177-8B61-51BC5AA8ED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435E-9FCC-4BC8-AF17-A986E16B38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611A1-09FB-4177-8B61-51BC5AA8ED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435E-9FCC-4BC8-AF17-A986E16B38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611A1-09FB-4177-8B61-51BC5AA8ED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435E-9FCC-4BC8-AF17-A986E16B38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611A1-09FB-4177-8B61-51BC5AA8ED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435E-9FCC-4BC8-AF17-A986E16B38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6D4A-21DE-40C6-B047-20F352685C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E8AA-8193-41B6-840A-1972F97244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6D4A-21DE-40C6-B047-20F352685C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E8AA-8193-41B6-840A-1972F97244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 МНВМУ (синий)_использовать 1 ра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54"/>
            <a:ext cx="9149146" cy="6854146"/>
          </a:xfrm>
          <a:prstGeom prst="rect">
            <a:avLst/>
          </a:prstGeom>
        </p:spPr>
      </p:pic>
      <p:sp>
        <p:nvSpPr>
          <p:cNvPr id="2" name="Прямоугольник 1"/>
          <p:cNvSpPr/>
          <p:nvPr userDrawn="1"/>
        </p:nvSpPr>
        <p:spPr>
          <a:xfrm>
            <a:off x="0" y="3476852"/>
            <a:ext cx="9144000" cy="3381153"/>
          </a:xfrm>
          <a:prstGeom prst="rect">
            <a:avLst/>
          </a:prstGeom>
          <a:solidFill>
            <a:srgbClr val="D4E1EC">
              <a:alpha val="68000"/>
            </a:srgbClr>
          </a:solidFill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76" y="113702"/>
            <a:ext cx="1224000" cy="1656000"/>
          </a:xfrm>
          <a:prstGeom prst="rect">
            <a:avLst/>
          </a:prstGeom>
        </p:spPr>
      </p:pic>
      <p:sp>
        <p:nvSpPr>
          <p:cNvPr id="4" name="Прямоугольник 3"/>
          <p:cNvSpPr/>
          <p:nvPr userDrawn="1"/>
        </p:nvSpPr>
        <p:spPr>
          <a:xfrm>
            <a:off x="0" y="3"/>
            <a:ext cx="9144000" cy="2093495"/>
          </a:xfrm>
          <a:prstGeom prst="rect">
            <a:avLst/>
          </a:prstGeom>
          <a:solidFill>
            <a:schemeClr val="accent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sp>
        <p:nvSpPr>
          <p:cNvPr id="13" name="Заголовок 1"/>
          <p:cNvSpPr txBox="1">
            <a:spLocks/>
          </p:cNvSpPr>
          <p:nvPr userDrawn="1"/>
        </p:nvSpPr>
        <p:spPr>
          <a:xfrm>
            <a:off x="828676" y="5"/>
            <a:ext cx="8064104" cy="540223"/>
          </a:xfrm>
          <a:prstGeom prst="rect">
            <a:avLst/>
          </a:prstGeom>
          <a:noFill/>
        </p:spPr>
        <p:txBody>
          <a:bodyPr vert="horz" lIns="51435" tIns="25718" rIns="51435" bIns="25718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indent="0" algn="ctr" defTabSz="514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88" b="1" kern="120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филиал федерального государственного казенного общеобразовательного учреждения </a:t>
            </a:r>
          </a:p>
          <a:p>
            <a:pPr marL="0" marR="0" indent="0" algn="ctr" defTabSz="514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88" b="1" kern="120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«Нахимовское военно-морское училище Министерства обороны Российской Федерации» в</a:t>
            </a:r>
            <a:r>
              <a:rPr lang="ru-RU" sz="788" b="1" kern="1200" baseline="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788" b="1" kern="120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г. Мурманске</a:t>
            </a:r>
            <a:endParaRPr lang="ru-RU" sz="281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Заголовок 15"/>
          <p:cNvSpPr>
            <a:spLocks noGrp="1"/>
          </p:cNvSpPr>
          <p:nvPr>
            <p:ph type="title" hasCustomPrompt="1"/>
          </p:nvPr>
        </p:nvSpPr>
        <p:spPr>
          <a:xfrm>
            <a:off x="1237588" y="561205"/>
            <a:ext cx="7651244" cy="3420000"/>
          </a:xfrm>
        </p:spPr>
        <p:txBody>
          <a:bodyPr/>
          <a:lstStyle>
            <a:lvl1pPr algn="ctr">
              <a:defRPr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(</a:t>
            </a:r>
            <a:r>
              <a:rPr lang="ru-RU" dirty="0" smtClean="0"/>
              <a:t>полное</a:t>
            </a:r>
            <a:r>
              <a:rPr lang="en-US" dirty="0" smtClean="0"/>
              <a:t> </a:t>
            </a:r>
            <a:r>
              <a:rPr lang="ru-RU" dirty="0" smtClean="0"/>
              <a:t>наименование презентации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10" hasCustomPrompt="1"/>
          </p:nvPr>
        </p:nvSpPr>
        <p:spPr>
          <a:xfrm>
            <a:off x="1237060" y="4006490"/>
            <a:ext cx="7651771" cy="1980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25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r>
              <a:rPr lang="en-US" dirty="0" smtClean="0"/>
              <a:t> </a:t>
            </a:r>
            <a:r>
              <a:rPr lang="ru-RU" dirty="0" smtClean="0"/>
              <a:t>(информация об авторах)</a:t>
            </a:r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11" hasCustomPrompt="1"/>
          </p:nvPr>
        </p:nvSpPr>
        <p:spPr>
          <a:xfrm>
            <a:off x="1237061" y="6137877"/>
            <a:ext cx="7651771" cy="360000"/>
          </a:xfrm>
        </p:spPr>
        <p:txBody>
          <a:bodyPr>
            <a:normAutofit/>
          </a:bodyPr>
          <a:lstStyle>
            <a:lvl1pPr marL="0" indent="0" algn="ctr">
              <a:buNone/>
              <a:defRPr sz="1013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Мурманск</a:t>
            </a:r>
            <a:r>
              <a:rPr lang="en-US" dirty="0" smtClean="0"/>
              <a:t> </a:t>
            </a:r>
            <a:r>
              <a:rPr lang="ru-RU" dirty="0" smtClean="0"/>
              <a:t>2021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415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0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0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6D4A-21DE-40C6-B047-20F352685C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E8AA-8193-41B6-840A-1972F97244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6D4A-21DE-40C6-B047-20F352685C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E8AA-8193-41B6-840A-1972F97244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1" indent="0">
              <a:buNone/>
              <a:defRPr sz="1800" b="1"/>
            </a:lvl3pPr>
            <a:lvl4pPr marL="1371032" indent="0">
              <a:buNone/>
              <a:defRPr sz="1600" b="1"/>
            </a:lvl4pPr>
            <a:lvl5pPr marL="1828041" indent="0">
              <a:buNone/>
              <a:defRPr sz="1600" b="1"/>
            </a:lvl5pPr>
            <a:lvl6pPr marL="2285052" indent="0">
              <a:buNone/>
              <a:defRPr sz="1600" b="1"/>
            </a:lvl6pPr>
            <a:lvl7pPr marL="2742062" indent="0">
              <a:buNone/>
              <a:defRPr sz="1600" b="1"/>
            </a:lvl7pPr>
            <a:lvl8pPr marL="3199072" indent="0">
              <a:buNone/>
              <a:defRPr sz="1600" b="1"/>
            </a:lvl8pPr>
            <a:lvl9pPr marL="365608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1" indent="0">
              <a:buNone/>
              <a:defRPr sz="1800" b="1"/>
            </a:lvl3pPr>
            <a:lvl4pPr marL="1371032" indent="0">
              <a:buNone/>
              <a:defRPr sz="1600" b="1"/>
            </a:lvl4pPr>
            <a:lvl5pPr marL="1828041" indent="0">
              <a:buNone/>
              <a:defRPr sz="1600" b="1"/>
            </a:lvl5pPr>
            <a:lvl6pPr marL="2285052" indent="0">
              <a:buNone/>
              <a:defRPr sz="1600" b="1"/>
            </a:lvl6pPr>
            <a:lvl7pPr marL="2742062" indent="0">
              <a:buNone/>
              <a:defRPr sz="1600" b="1"/>
            </a:lvl7pPr>
            <a:lvl8pPr marL="3199072" indent="0">
              <a:buNone/>
              <a:defRPr sz="1600" b="1"/>
            </a:lvl8pPr>
            <a:lvl9pPr marL="365608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6D4A-21DE-40C6-B047-20F352685C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E8AA-8193-41B6-840A-1972F97244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6D4A-21DE-40C6-B047-20F352685C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E8AA-8193-41B6-840A-1972F97244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6D4A-21DE-40C6-B047-20F352685C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E8AA-8193-41B6-840A-1972F97244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1" indent="0">
              <a:buNone/>
              <a:defRPr sz="1000"/>
            </a:lvl3pPr>
            <a:lvl4pPr marL="1371032" indent="0">
              <a:buNone/>
              <a:defRPr sz="900"/>
            </a:lvl4pPr>
            <a:lvl5pPr marL="1828041" indent="0">
              <a:buNone/>
              <a:defRPr sz="900"/>
            </a:lvl5pPr>
            <a:lvl6pPr marL="2285052" indent="0">
              <a:buNone/>
              <a:defRPr sz="900"/>
            </a:lvl6pPr>
            <a:lvl7pPr marL="2742062" indent="0">
              <a:buNone/>
              <a:defRPr sz="900"/>
            </a:lvl7pPr>
            <a:lvl8pPr marL="3199072" indent="0">
              <a:buNone/>
              <a:defRPr sz="900"/>
            </a:lvl8pPr>
            <a:lvl9pPr marL="365608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6D4A-21DE-40C6-B047-20F352685C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E8AA-8193-41B6-840A-1972F97244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1" indent="0">
              <a:buNone/>
              <a:defRPr sz="2400"/>
            </a:lvl3pPr>
            <a:lvl4pPr marL="1371032" indent="0">
              <a:buNone/>
              <a:defRPr sz="2000"/>
            </a:lvl4pPr>
            <a:lvl5pPr marL="1828041" indent="0">
              <a:buNone/>
              <a:defRPr sz="2000"/>
            </a:lvl5pPr>
            <a:lvl6pPr marL="2285052" indent="0">
              <a:buNone/>
              <a:defRPr sz="2000"/>
            </a:lvl6pPr>
            <a:lvl7pPr marL="2742062" indent="0">
              <a:buNone/>
              <a:defRPr sz="2000"/>
            </a:lvl7pPr>
            <a:lvl8pPr marL="3199072" indent="0">
              <a:buNone/>
              <a:defRPr sz="2000"/>
            </a:lvl8pPr>
            <a:lvl9pPr marL="3656083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1" indent="0">
              <a:buNone/>
              <a:defRPr sz="1000"/>
            </a:lvl3pPr>
            <a:lvl4pPr marL="1371032" indent="0">
              <a:buNone/>
              <a:defRPr sz="900"/>
            </a:lvl4pPr>
            <a:lvl5pPr marL="1828041" indent="0">
              <a:buNone/>
              <a:defRPr sz="900"/>
            </a:lvl5pPr>
            <a:lvl6pPr marL="2285052" indent="0">
              <a:buNone/>
              <a:defRPr sz="900"/>
            </a:lvl6pPr>
            <a:lvl7pPr marL="2742062" indent="0">
              <a:buNone/>
              <a:defRPr sz="900"/>
            </a:lvl7pPr>
            <a:lvl8pPr marL="3199072" indent="0">
              <a:buNone/>
              <a:defRPr sz="900"/>
            </a:lvl8pPr>
            <a:lvl9pPr marL="365608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6D4A-21DE-40C6-B047-20F352685C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E8AA-8193-41B6-840A-1972F97244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6D4A-21DE-40C6-B047-20F352685C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E8AA-8193-41B6-840A-1972F97244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4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6D4A-21DE-40C6-B047-20F352685C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E8AA-8193-41B6-840A-1972F97244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 МНВМУ (цвет)_использовать 1 ра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87" y="62177"/>
            <a:ext cx="632744" cy="1080000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 userDrawn="1"/>
        </p:nvSpPr>
        <p:spPr>
          <a:xfrm>
            <a:off x="550455" y="16"/>
            <a:ext cx="8446169" cy="540223"/>
          </a:xfrm>
          <a:prstGeom prst="rect">
            <a:avLst/>
          </a:prstGeom>
          <a:noFill/>
        </p:spPr>
        <p:txBody>
          <a:bodyPr vert="horz" lIns="91400" tIns="45702" rIns="91400" bIns="45702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400" b="1" dirty="0" smtClean="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филиал федерального государственного казенного общеобразовательного учреждения </a:t>
            </a:r>
            <a:endParaRPr lang="en-US" sz="1400" b="1" dirty="0" smtClean="0">
              <a:solidFill>
                <a:srgbClr val="44546A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«Нахимовское военно-морское училище Министерства обороны Российской Федерации» (г. Мурманск)</a:t>
            </a:r>
            <a:endParaRPr lang="ru-RU" sz="1400" b="1" dirty="0">
              <a:solidFill>
                <a:srgbClr val="44546A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Заголовок 15"/>
          <p:cNvSpPr>
            <a:spLocks noGrp="1"/>
          </p:cNvSpPr>
          <p:nvPr>
            <p:ph type="title" hasCustomPrompt="1"/>
          </p:nvPr>
        </p:nvSpPr>
        <p:spPr>
          <a:xfrm>
            <a:off x="270712" y="3019930"/>
            <a:ext cx="8618120" cy="1978529"/>
          </a:xfrm>
        </p:spPr>
        <p:txBody>
          <a:bodyPr/>
          <a:lstStyle>
            <a:lvl1pPr algn="ctr">
              <a:defRPr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(</a:t>
            </a:r>
            <a:r>
              <a:rPr lang="ru-RU" dirty="0" smtClean="0"/>
              <a:t>полное</a:t>
            </a:r>
            <a:r>
              <a:rPr lang="en-US" dirty="0" smtClean="0"/>
              <a:t> </a:t>
            </a:r>
            <a:r>
              <a:rPr lang="ru-RU" dirty="0" smtClean="0"/>
              <a:t>наименование презентации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10" hasCustomPrompt="1"/>
          </p:nvPr>
        </p:nvSpPr>
        <p:spPr>
          <a:xfrm>
            <a:off x="270712" y="5005137"/>
            <a:ext cx="8618118" cy="11327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r>
              <a:rPr lang="en-US" dirty="0" smtClean="0"/>
              <a:t> </a:t>
            </a:r>
            <a:r>
              <a:rPr lang="ru-RU" dirty="0" smtClean="0"/>
              <a:t>(информация об авторах)</a:t>
            </a:r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11" hasCustomPrompt="1"/>
          </p:nvPr>
        </p:nvSpPr>
        <p:spPr>
          <a:xfrm>
            <a:off x="270712" y="6137878"/>
            <a:ext cx="8618118" cy="36000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Мурманск</a:t>
            </a:r>
            <a:r>
              <a:rPr lang="en-US" dirty="0" smtClean="0"/>
              <a:t> 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6901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 МНВМУ (простой)_использовать 1 ра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" y="0"/>
            <a:ext cx="1228725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460629" y="0"/>
            <a:ext cx="1363715" cy="6858000"/>
          </a:xfrm>
          <a:prstGeom prst="rect">
            <a:avLst/>
          </a:prstGeom>
          <a:solidFill>
            <a:schemeClr val="bg1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40" y="-1"/>
            <a:ext cx="522000" cy="720000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 userDrawn="1"/>
        </p:nvSpPr>
        <p:spPr>
          <a:xfrm>
            <a:off x="1489837" y="5"/>
            <a:ext cx="7402943" cy="540223"/>
          </a:xfrm>
          <a:prstGeom prst="rect">
            <a:avLst/>
          </a:prstGeom>
          <a:noFill/>
        </p:spPr>
        <p:txBody>
          <a:bodyPr vert="horz" lIns="51435" tIns="25718" rIns="51435" bIns="25718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indent="0" algn="ctr" defTabSz="514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88" b="1" kern="1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филиал федерального государственного казенного общеобразовательного учреждения </a:t>
            </a:r>
          </a:p>
          <a:p>
            <a:pPr marL="0" marR="0" indent="0" algn="ctr" defTabSz="514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88" b="1" kern="1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«Нахимовское военно-морское училище Министерства обороны Российской Федерации» в</a:t>
            </a:r>
            <a:r>
              <a:rPr lang="ru-RU" sz="788" b="1" kern="1200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788" b="1" kern="1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г. Мурманске</a:t>
            </a:r>
            <a:endParaRPr lang="ru-RU" sz="281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Заголовок 15"/>
          <p:cNvSpPr>
            <a:spLocks noGrp="1"/>
          </p:cNvSpPr>
          <p:nvPr>
            <p:ph type="title" hasCustomPrompt="1"/>
          </p:nvPr>
        </p:nvSpPr>
        <p:spPr>
          <a:xfrm>
            <a:off x="1237588" y="561205"/>
            <a:ext cx="7651244" cy="3420000"/>
          </a:xfrm>
        </p:spPr>
        <p:txBody>
          <a:bodyPr/>
          <a:lstStyle>
            <a:lvl1pPr algn="ctr">
              <a:defRPr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(</a:t>
            </a:r>
            <a:r>
              <a:rPr lang="ru-RU" dirty="0" smtClean="0"/>
              <a:t>полное</a:t>
            </a:r>
            <a:r>
              <a:rPr lang="en-US" dirty="0" smtClean="0"/>
              <a:t> </a:t>
            </a:r>
            <a:r>
              <a:rPr lang="ru-RU" dirty="0" smtClean="0"/>
              <a:t>наименование презентации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10" hasCustomPrompt="1"/>
          </p:nvPr>
        </p:nvSpPr>
        <p:spPr>
          <a:xfrm>
            <a:off x="1237060" y="4006490"/>
            <a:ext cx="7651771" cy="1980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25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r>
              <a:rPr lang="en-US" dirty="0" smtClean="0"/>
              <a:t> </a:t>
            </a:r>
            <a:r>
              <a:rPr lang="ru-RU" dirty="0" smtClean="0"/>
              <a:t>(информация об авторах)</a:t>
            </a:r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11" hasCustomPrompt="1"/>
          </p:nvPr>
        </p:nvSpPr>
        <p:spPr>
          <a:xfrm>
            <a:off x="1237061" y="6137877"/>
            <a:ext cx="7651771" cy="360000"/>
          </a:xfrm>
        </p:spPr>
        <p:txBody>
          <a:bodyPr>
            <a:normAutofit/>
          </a:bodyPr>
          <a:lstStyle>
            <a:lvl1pPr marL="0" indent="0" algn="ctr">
              <a:buNone/>
              <a:defRPr sz="1013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Мурманск</a:t>
            </a:r>
            <a:r>
              <a:rPr lang="en-US" dirty="0" smtClean="0"/>
              <a:t> </a:t>
            </a:r>
            <a:r>
              <a:rPr lang="ru-RU" dirty="0" smtClean="0"/>
              <a:t>2021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4951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акет слайда МНВМ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5" y="0"/>
            <a:ext cx="122872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7588" y="556666"/>
            <a:ext cx="7651190" cy="1260000"/>
          </a:xfrm>
        </p:spPr>
        <p:txBody>
          <a:bodyPr anchor="ctr">
            <a:normAutofit/>
          </a:bodyPr>
          <a:lstStyle>
            <a:lvl1pPr algn="ctr"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7588" y="1833101"/>
            <a:ext cx="7651190" cy="126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11" indent="0" algn="ctr">
              <a:buNone/>
              <a:defRPr sz="2000"/>
            </a:lvl2pPr>
            <a:lvl3pPr marL="914021" indent="0" algn="ctr">
              <a:buNone/>
              <a:defRPr sz="1800"/>
            </a:lvl3pPr>
            <a:lvl4pPr marL="1371032" indent="0" algn="ctr">
              <a:buNone/>
              <a:defRPr sz="1600"/>
            </a:lvl4pPr>
            <a:lvl5pPr marL="1828041" indent="0" algn="ctr">
              <a:buNone/>
              <a:defRPr sz="1600"/>
            </a:lvl5pPr>
            <a:lvl6pPr marL="2285052" indent="0" algn="ctr">
              <a:buNone/>
              <a:defRPr sz="1600"/>
            </a:lvl6pPr>
            <a:lvl7pPr marL="2742062" indent="0" algn="ctr">
              <a:buNone/>
              <a:defRPr sz="1600"/>
            </a:lvl7pPr>
            <a:lvl8pPr marL="3199072" indent="0" algn="ctr">
              <a:buNone/>
              <a:defRPr sz="1600"/>
            </a:lvl8pPr>
            <a:lvl9pPr marL="3656083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71500" y="6461790"/>
            <a:ext cx="521287" cy="39621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FCACE10-CCB0-4F89-8984-A3FC26E8BB75}" type="slidenum">
              <a:rPr lang="ru-RU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1489846" y="16"/>
            <a:ext cx="7402943" cy="540223"/>
          </a:xfrm>
          <a:prstGeom prst="rect">
            <a:avLst/>
          </a:prstGeom>
          <a:noFill/>
        </p:spPr>
        <p:txBody>
          <a:bodyPr vert="horz" lIns="91400" tIns="45702" rIns="91400" bIns="45702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solidFill>
                  <a:srgbClr val="44546A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филиал </a:t>
            </a:r>
            <a:r>
              <a:rPr lang="ru-RU" sz="1600" dirty="0" err="1" smtClean="0">
                <a:solidFill>
                  <a:srgbClr val="44546A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НВМУ</a:t>
            </a:r>
            <a:r>
              <a:rPr lang="ru-RU" sz="1600" dirty="0" smtClean="0">
                <a:solidFill>
                  <a:srgbClr val="44546A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(г. Мурманск)</a:t>
            </a:r>
            <a:endParaRPr lang="ru-RU" sz="1600" dirty="0">
              <a:solidFill>
                <a:srgbClr val="44546A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460638" y="0"/>
            <a:ext cx="1363715" cy="6858000"/>
          </a:xfrm>
          <a:prstGeom prst="rect">
            <a:avLst/>
          </a:prstGeom>
          <a:solidFill>
            <a:schemeClr val="bg1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2" rIns="91400" bIns="45702" rtlCol="0" anchor="ctr"/>
          <a:lstStyle/>
          <a:p>
            <a:pPr algn="ctr" defTabSz="914021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50" y="0"/>
            <a:ext cx="504497" cy="861100"/>
          </a:xfrm>
          <a:prstGeom prst="rect">
            <a:avLst/>
          </a:prstGeom>
        </p:spPr>
      </p:pic>
      <p:sp>
        <p:nvSpPr>
          <p:cNvPr id="16" name="Текст 15"/>
          <p:cNvSpPr>
            <a:spLocks noGrp="1"/>
          </p:cNvSpPr>
          <p:nvPr>
            <p:ph type="body" sz="quarter" idx="13"/>
          </p:nvPr>
        </p:nvSpPr>
        <p:spPr>
          <a:xfrm>
            <a:off x="1237594" y="3116424"/>
            <a:ext cx="7650971" cy="3345383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528" indent="-228506">
              <a:buFont typeface="Calibri" panose="020F0502020204030204" pitchFamily="34" charset="0"/>
              <a:buChar char="⁻"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45565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7B0B8-B589-4108-8D95-216D67A3BC0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5426B-1764-41CA-B084-2C6C0069887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3F417A-703F-413E-A66C-03879034E65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ABAB9-C2A3-4DE0-ABDD-0ED084BB875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427B1-334C-4F86-AC28-9888B62C01C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10F07-AE3F-44A4-9B9A-4E4980FC33C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A0DAB9-D890-44D5-A38F-3B4EFFF0167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E79E87-5530-411A-9BCC-CDCC8E28108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253E8-A2F5-4A83-A515-9823A29B68A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енний слайд МНВМ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" y="0"/>
            <a:ext cx="122872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7588" y="556662"/>
            <a:ext cx="7651190" cy="1260000"/>
          </a:xfrm>
        </p:spPr>
        <p:txBody>
          <a:bodyPr anchor="ctr">
            <a:normAutofit/>
          </a:bodyPr>
          <a:lstStyle>
            <a:lvl1pPr algn="ctr">
              <a:defRPr sz="2475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7588" y="1833101"/>
            <a:ext cx="7651190" cy="126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25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71491" y="6461790"/>
            <a:ext cx="521287" cy="39621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FCACE10-CCB0-4F89-8984-A3FC26E8BB7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1489837" y="5"/>
            <a:ext cx="7402943" cy="540223"/>
          </a:xfrm>
          <a:prstGeom prst="rect">
            <a:avLst/>
          </a:prstGeom>
          <a:noFill/>
        </p:spPr>
        <p:txBody>
          <a:bodyPr vert="horz" lIns="51435" tIns="25718" rIns="51435" bIns="25718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филиал НВМУ</a:t>
            </a:r>
            <a:r>
              <a:rPr lang="ru-RU" sz="900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Мурманске</a:t>
            </a:r>
            <a:endParaRPr lang="ru-RU" sz="9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460629" y="0"/>
            <a:ext cx="1363715" cy="6858000"/>
          </a:xfrm>
          <a:prstGeom prst="rect">
            <a:avLst/>
          </a:prstGeom>
          <a:solidFill>
            <a:schemeClr val="bg1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40" y="-1"/>
            <a:ext cx="522000" cy="720000"/>
          </a:xfrm>
          <a:prstGeom prst="rect">
            <a:avLst/>
          </a:prstGeom>
        </p:spPr>
      </p:pic>
      <p:sp>
        <p:nvSpPr>
          <p:cNvPr id="16" name="Текст 15"/>
          <p:cNvSpPr>
            <a:spLocks noGrp="1"/>
          </p:cNvSpPr>
          <p:nvPr>
            <p:ph type="body" sz="quarter" idx="13"/>
          </p:nvPr>
        </p:nvSpPr>
        <p:spPr>
          <a:xfrm>
            <a:off x="1237589" y="3116410"/>
            <a:ext cx="7650971" cy="334538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2938" indent="-128588">
              <a:buFont typeface="Calibri" panose="020F0502020204030204" pitchFamily="34" charset="0"/>
              <a:buChar char="⁻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45565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30541-C571-4BCE-80E5-19A80DD8AB7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A0BFC3-17DB-47C3-A2DF-AD4115C287D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акет слайда МНВМ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" y="0"/>
            <a:ext cx="122872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7588" y="556662"/>
            <a:ext cx="7651190" cy="1260000"/>
          </a:xfrm>
        </p:spPr>
        <p:txBody>
          <a:bodyPr anchor="ctr">
            <a:normAutofit/>
          </a:bodyPr>
          <a:lstStyle>
            <a:lvl1pPr algn="ctr"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7588" y="1833101"/>
            <a:ext cx="7651190" cy="126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71496" y="6461790"/>
            <a:ext cx="521287" cy="39621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FCACE10-CCB0-4F89-8984-A3FC26E8BB75}" type="slidenum">
              <a:rPr lang="ru-RU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1489842" y="15"/>
            <a:ext cx="7402943" cy="540223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</a:pPr>
            <a:r>
              <a:rPr lang="ru-RU" sz="1600" dirty="0" smtClean="0">
                <a:solidFill>
                  <a:srgbClr val="44546A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филиал </a:t>
            </a:r>
            <a:r>
              <a:rPr lang="ru-RU" sz="1600" dirty="0" err="1" smtClean="0">
                <a:solidFill>
                  <a:srgbClr val="44546A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НВМУ</a:t>
            </a:r>
            <a:r>
              <a:rPr lang="ru-RU" sz="1600" dirty="0" smtClean="0">
                <a:solidFill>
                  <a:srgbClr val="44546A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(г. Мурманск)</a:t>
            </a:r>
            <a:endParaRPr lang="ru-RU" sz="1600" dirty="0">
              <a:solidFill>
                <a:srgbClr val="44546A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460634" y="0"/>
            <a:ext cx="1363715" cy="6858000"/>
          </a:xfrm>
          <a:prstGeom prst="rect">
            <a:avLst/>
          </a:prstGeom>
          <a:solidFill>
            <a:schemeClr val="bg1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800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46" y="0"/>
            <a:ext cx="504497" cy="861100"/>
          </a:xfrm>
          <a:prstGeom prst="rect">
            <a:avLst/>
          </a:prstGeom>
        </p:spPr>
      </p:pic>
      <p:sp>
        <p:nvSpPr>
          <p:cNvPr id="16" name="Текст 15"/>
          <p:cNvSpPr>
            <a:spLocks noGrp="1"/>
          </p:cNvSpPr>
          <p:nvPr>
            <p:ph type="body" sz="quarter" idx="13"/>
          </p:nvPr>
        </p:nvSpPr>
        <p:spPr>
          <a:xfrm>
            <a:off x="1237593" y="3116420"/>
            <a:ext cx="7650971" cy="3345383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Calibri" panose="020F0502020204030204" pitchFamily="34" charset="0"/>
              <a:buChar char="⁻"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45565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ADC5D2-4522-4D54-AD81-6EB94AE033A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26.01.2023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26.01.2023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26.01.2023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26.01.2023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26.01.2023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26.01.2023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26.01.2023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26.01.2023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26.01.2023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26.01.2023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26.01.2023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CE51E-7199-42ED-93B6-6C0072113E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A1723-E3E0-4CA4-9C8F-C90D9D0F81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8457F-7D77-4A21-A4E1-96DCB64685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3D39A-21F6-4C90-B8EA-3FE6E6550C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9D8EF-1433-43CC-8D94-8F5B882606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акет слайда МНВМ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" y="0"/>
            <a:ext cx="122872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7588" y="556662"/>
            <a:ext cx="7651190" cy="1260000"/>
          </a:xfrm>
        </p:spPr>
        <p:txBody>
          <a:bodyPr anchor="ctr">
            <a:normAutofit/>
          </a:bodyPr>
          <a:lstStyle>
            <a:lvl1pPr algn="ctr"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7588" y="1833101"/>
            <a:ext cx="7651190" cy="126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71496" y="6461790"/>
            <a:ext cx="521287" cy="39621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FCACE10-CCB0-4F89-8984-A3FC26E8BB75}" type="slidenum">
              <a:rPr lang="ru-RU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1489842" y="15"/>
            <a:ext cx="7402943" cy="540223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1600" dirty="0" smtClean="0">
                <a:solidFill>
                  <a:srgbClr val="44546A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филиал </a:t>
            </a:r>
            <a:r>
              <a:rPr lang="ru-RU" sz="1600" dirty="0" err="1" smtClean="0">
                <a:solidFill>
                  <a:srgbClr val="44546A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НВМУ</a:t>
            </a:r>
            <a:r>
              <a:rPr lang="ru-RU" sz="1600" dirty="0" smtClean="0">
                <a:solidFill>
                  <a:srgbClr val="44546A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(г. Мурманск)</a:t>
            </a:r>
            <a:endParaRPr lang="ru-RU" sz="1600" dirty="0">
              <a:solidFill>
                <a:srgbClr val="44546A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460634" y="0"/>
            <a:ext cx="1363715" cy="6858000"/>
          </a:xfrm>
          <a:prstGeom prst="rect">
            <a:avLst/>
          </a:prstGeom>
          <a:solidFill>
            <a:schemeClr val="bg1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46" y="0"/>
            <a:ext cx="504497" cy="861100"/>
          </a:xfrm>
          <a:prstGeom prst="rect">
            <a:avLst/>
          </a:prstGeom>
        </p:spPr>
      </p:pic>
      <p:sp>
        <p:nvSpPr>
          <p:cNvPr id="16" name="Текст 15"/>
          <p:cNvSpPr>
            <a:spLocks noGrp="1"/>
          </p:cNvSpPr>
          <p:nvPr>
            <p:ph type="body" sz="quarter" idx="13"/>
          </p:nvPr>
        </p:nvSpPr>
        <p:spPr>
          <a:xfrm>
            <a:off x="1237593" y="3116420"/>
            <a:ext cx="7650971" cy="3345383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Calibri" panose="020F0502020204030204" pitchFamily="34" charset="0"/>
              <a:buChar char="⁻"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45565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D353A-7030-480F-A42D-5695E41C26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0D2BE-6279-4A55-B92C-805D8961FF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AAF12-C539-4C56-89AF-90BCA848B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5B5C8-CA00-44F9-81E3-56432ABCBA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32A9D-C8F0-4ECF-A13D-734D7DBA13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1CDA3-9227-4955-8EE7-7A18029ACD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3A44C-749B-4B30-BB4E-69D0477001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611A1-09FB-4177-8B61-51BC5AA8ED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435E-9FCC-4BC8-AF17-A986E16B38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611A1-09FB-4177-8B61-51BC5AA8ED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435E-9FCC-4BC8-AF17-A986E16B38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611A1-09FB-4177-8B61-51BC5AA8ED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435E-9FCC-4BC8-AF17-A986E16B38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B8D0B-61D1-41DB-ABD0-0CD5646FE45B}" type="datetime1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ACE10-CCB0-4F89-8984-A3FC26E8BB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364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54" r:id="rId3"/>
    <p:sldLayoutId id="2147483649" r:id="rId4"/>
    <p:sldLayoutId id="2147483675" r:id="rId5"/>
    <p:sldLayoutId id="2147483712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611A1-09FB-4177-8B61-51BC5AA8ED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4435E-9FCC-4BC8-AF17-A986E16B38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00" tIns="45702" rIns="91400" bIns="4570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00" tIns="45702" rIns="91400" bIns="4570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00" tIns="45702" rIns="91400" bIns="457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21"/>
            <a:fld id="{38B06D4A-21DE-40C6-B047-20F352685C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021"/>
              <a:t>26.01.2023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00" tIns="45702" rIns="91400" bIns="457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21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00" tIns="45702" rIns="91400" bIns="457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21"/>
            <a:fld id="{1085E8AA-8193-41B6-840A-1972F97244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021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xStyles>
    <p:titleStyle>
      <a:lvl1pPr algn="ctr" defTabSz="91402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58" indent="-342758" algn="l" defTabSz="91402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42" indent="-285630" algn="l" defTabSz="91402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28" indent="-228506" algn="l" defTabSz="91402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37" indent="-228506" algn="l" defTabSz="91402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47" indent="-228506" algn="l" defTabSz="91402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58" indent="-228506" algn="l" defTabSz="9140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68" indent="-228506" algn="l" defTabSz="9140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79" indent="-228506" algn="l" defTabSz="9140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589" indent="-228506" algn="l" defTabSz="9140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1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2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1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52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62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72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83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F7B2B6-0395-44F1-A39E-727BD016EC85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8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9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1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26.01.2023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Без-имени-3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B34886-8CC6-4949-8CCA-DC89F0CF5A7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2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9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56.xml"/><Relationship Id="rId16" Type="http://schemas.openxmlformats.org/officeDocument/2006/relationships/image" Target="../media/image21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8.wmf"/><Relationship Id="rId19" Type="http://schemas.openxmlformats.org/officeDocument/2006/relationships/image" Target="../media/image23.jpeg"/><Relationship Id="rId4" Type="http://schemas.openxmlformats.org/officeDocument/2006/relationships/image" Target="../media/image15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56.xml"/><Relationship Id="rId16" Type="http://schemas.openxmlformats.org/officeDocument/2006/relationships/image" Target="../media/image30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29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jpeg"/><Relationship Id="rId17" Type="http://schemas.openxmlformats.org/officeDocument/2006/relationships/image" Target="../media/image46.png"/><Relationship Id="rId2" Type="http://schemas.openxmlformats.org/officeDocument/2006/relationships/image" Target="../media/image31.png"/><Relationship Id="rId16" Type="http://schemas.openxmlformats.org/officeDocument/2006/relationships/image" Target="../media/image45.jpe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35.png"/><Relationship Id="rId11" Type="http://schemas.openxmlformats.org/officeDocument/2006/relationships/image" Target="../media/image40.jpeg"/><Relationship Id="rId5" Type="http://schemas.openxmlformats.org/officeDocument/2006/relationships/image" Target="../media/image34.png"/><Relationship Id="rId15" Type="http://schemas.openxmlformats.org/officeDocument/2006/relationships/image" Target="../media/image44.jpeg"/><Relationship Id="rId10" Type="http://schemas.openxmlformats.org/officeDocument/2006/relationships/image" Target="../media/image39.jpeg"/><Relationship Id="rId4" Type="http://schemas.openxmlformats.org/officeDocument/2006/relationships/image" Target="../media/image33.png"/><Relationship Id="rId9" Type="http://schemas.openxmlformats.org/officeDocument/2006/relationships/image" Target="../media/image38.jpeg"/><Relationship Id="rId1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file:///\\10.100.0.13\Study\&#1052;&#1072;&#1090;&#1077;&#1084;&#1072;&#1090;&#1080;&#1082;&#1072;_&#1048;&#1085;&#1092;&#1086;&#1088;&#1084;&#1072;&#1090;&#1080;&#1082;&#1072;\&#1041;&#1086;&#1075;&#1076;&#1072;&#1085;&#1086;&#1074;&#1072;&#1045;&#1040;\26.01.23%20&#1042;&#1099;&#1089;&#1090;&#1091;&#1087;&#1083;&#1077;&#1085;&#1080;&#1077;\&#1043;&#1080;&#1084;&#1085;%20&#1053;&#1042;&#1052;&#1059;%201%20&#1082;&#1091;&#1087;&#1083;&#1077;&#1090;.mp3" TargetMode="External"/><Relationship Id="rId1" Type="http://schemas.microsoft.com/office/2007/relationships/media" Target="file:///\\10.100.0.13\Study\&#1052;&#1072;&#1090;&#1077;&#1084;&#1072;&#1090;&#1080;&#1082;&#1072;_&#1048;&#1085;&#1092;&#1086;&#1088;&#1084;&#1072;&#1090;&#1080;&#1082;&#1072;\&#1041;&#1086;&#1075;&#1076;&#1072;&#1085;&#1086;&#1074;&#1072;&#1045;&#1040;\26.01.23%20&#1042;&#1099;&#1089;&#1090;&#1091;&#1087;&#1083;&#1077;&#1085;&#1080;&#1077;\&#1043;&#1080;&#1084;&#1085;%20&#1053;&#1042;&#1052;&#1059;%201%20&#1082;&#1091;&#1087;&#1083;&#1077;&#1090;.mp3" TargetMode="Externa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52.png"/><Relationship Id="rId2" Type="http://schemas.openxmlformats.org/officeDocument/2006/relationships/audio" Target="file:///\\10.100.0.13\Study\&#1052;&#1072;&#1090;&#1077;&#1084;&#1072;&#1090;&#1080;&#1082;&#1072;_&#1048;&#1085;&#1092;&#1086;&#1088;&#1084;&#1072;&#1090;&#1080;&#1082;&#1072;\&#1041;&#1086;&#1075;&#1076;&#1072;&#1085;&#1086;&#1074;&#1072;&#1045;&#1040;\26.01.23%20&#1042;&#1099;&#1089;&#1090;&#1091;&#1087;&#1083;&#1077;&#1085;&#1080;&#1077;\&#1057;&#1083;&#1091;&#1078;&#1080;&#1090;&#1100;%20&#1056;&#1086;&#1089;&#1089;&#1080;&#1080;%203%20&#1082;&#1091;&#1087;&#1083;&#1077;&#1090;.mp3" TargetMode="External"/><Relationship Id="rId1" Type="http://schemas.microsoft.com/office/2007/relationships/media" Target="file:///\\10.100.0.13\Study\&#1052;&#1072;&#1090;&#1077;&#1084;&#1072;&#1090;&#1080;&#1082;&#1072;_&#1048;&#1085;&#1092;&#1086;&#1088;&#1084;&#1072;&#1090;&#1080;&#1082;&#1072;\&#1041;&#1086;&#1075;&#1076;&#1072;&#1085;&#1086;&#1074;&#1072;&#1045;&#1040;\26.01.23%20&#1042;&#1099;&#1089;&#1090;&#1091;&#1087;&#1083;&#1077;&#1085;&#1080;&#1077;\&#1057;&#1083;&#1091;&#1078;&#1080;&#1090;&#1100;%20&#1056;&#1086;&#1089;&#1089;&#1080;&#1080;%203%20&#1082;&#1091;&#1087;&#1083;&#1077;&#1090;.mp3" TargetMode="Externa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8.png"/><Relationship Id="rId2" Type="http://schemas.openxmlformats.org/officeDocument/2006/relationships/audio" Target="file:///\\10.100.0.13\Study\&#1052;&#1072;&#1090;&#1077;&#1084;&#1072;&#1090;&#1080;&#1082;&#1072;_&#1048;&#1085;&#1092;&#1086;&#1088;&#1084;&#1072;&#1090;&#1080;&#1082;&#1072;\&#1041;&#1086;&#1075;&#1076;&#1072;&#1085;&#1086;&#1074;&#1072;&#1045;&#1040;\26.01.23%20&#1042;&#1099;&#1089;&#1090;&#1091;&#1087;&#1083;&#1077;&#1085;&#1080;&#1077;\&#1040;&#1057;&#1060;-&#1069;&#1082;&#1080;&#1087;&#1072;&#1078;%202%20&#1092;&#1088;&#1072;&#1075;&#1084;&#1077;&#1085;&#1090;.mp3" TargetMode="External"/><Relationship Id="rId1" Type="http://schemas.microsoft.com/office/2007/relationships/media" Target="file:///\\10.100.0.13\Study\&#1052;&#1072;&#1090;&#1077;&#1084;&#1072;&#1090;&#1080;&#1082;&#1072;_&#1048;&#1085;&#1092;&#1086;&#1088;&#1084;&#1072;&#1090;&#1080;&#1082;&#1072;\&#1041;&#1086;&#1075;&#1076;&#1072;&#1085;&#1086;&#1074;&#1072;&#1045;&#1040;\26.01.23%20&#1042;&#1099;&#1089;&#1090;&#1091;&#1087;&#1083;&#1077;&#1085;&#1080;&#1077;\&#1040;&#1057;&#1060;-&#1069;&#1082;&#1080;&#1087;&#1072;&#1078;%202%20&#1092;&#1088;&#1072;&#1075;&#1084;&#1077;&#1085;&#1090;.mp3" TargetMode="Externa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9.xml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068960"/>
            <a:ext cx="8618120" cy="197852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ПОВЫШЕНИЕ ПОЗНАВАТЕЛЬНОЙ АКТИВНОСТИ</a:t>
            </a:r>
            <a:br>
              <a:rPr lang="ru-RU" sz="2400" dirty="0" smtClean="0"/>
            </a:br>
            <a:r>
              <a:rPr lang="ru-RU" sz="2400" dirty="0" smtClean="0"/>
              <a:t>НАХИМОВЦЕВ СРЕДСТВАМИ ГЕЙМИФИКАЦИИ</a:t>
            </a:r>
            <a:br>
              <a:rPr lang="ru-RU" sz="2400" dirty="0" smtClean="0"/>
            </a:br>
            <a:r>
              <a:rPr lang="ru-RU" sz="2400" dirty="0" smtClean="0"/>
              <a:t>ПРИ ОБУЧЕНИИ МАТЕМАТИКЕ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70710" y="5013176"/>
            <a:ext cx="8873289" cy="1584176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  <a:spcBef>
                <a:spcPts val="600"/>
              </a:spcBef>
            </a:pPr>
            <a:r>
              <a:rPr lang="ru-RU" sz="2400" dirty="0" smtClean="0"/>
              <a:t>Авторы: Богданова Елена Алексеевна, преподаватель отдельной дисциплины (математика, информатика и ИКТ) филиала НВМУ в г. Мурманске, кандидат педагогических наук, доцент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251520" y="6498000"/>
            <a:ext cx="8618118" cy="360000"/>
          </a:xfrm>
        </p:spPr>
        <p:txBody>
          <a:bodyPr>
            <a:normAutofit/>
          </a:bodyPr>
          <a:lstStyle/>
          <a:p>
            <a:r>
              <a:rPr lang="ru-RU" dirty="0" smtClean="0"/>
              <a:t>Мурманск, 2023</a:t>
            </a:r>
            <a:endParaRPr lang="ru-RU" dirty="0"/>
          </a:p>
        </p:txBody>
      </p:sp>
      <p:pic>
        <p:nvPicPr>
          <p:cNvPr id="5" name="Рисунок 4" descr="photo_2023-01-18_18-45-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556792"/>
            <a:ext cx="4464496" cy="3816424"/>
          </a:xfrm>
        </p:spPr>
        <p:txBody>
          <a:bodyPr/>
          <a:lstStyle/>
          <a:p>
            <a:pPr algn="ctr"/>
            <a:r>
              <a:rPr lang="ru-RU" dirty="0" smtClean="0">
                <a:latin typeface="Comic Sans MS" pitchFamily="66" charset="0"/>
              </a:rPr>
              <a:t>Те, у которых мы учимся, правильно называются нашими учителями, но не всякий, кто учит нас, заслуживает это имя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Иоганн Вольфганг Гёте (1749—1832) </a:t>
            </a:r>
            <a:r>
              <a:rPr lang="ru-RU" sz="2400" dirty="0" smtClean="0">
                <a:latin typeface="Comic Sans MS" pitchFamily="66" charset="0"/>
              </a:rPr>
              <a:t>немецкий поэт, государственный деятель, мыслитель, философ и естествоиспытатель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1028" name="Picture 4" descr="https://upload.wikimedia.org/wikipedia/commons/thumb/0/0e/Goethe_%28Stieler_1828%29.jpg/200px-Goethe_%28Stieler_1828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5404" y="0"/>
            <a:ext cx="4568595" cy="602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92100" y="261938"/>
          <a:ext cx="1328738" cy="126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8" name="Формула" r:id="rId3" imgW="533169" imgH="507780" progId="">
                  <p:embed/>
                </p:oleObj>
              </mc:Choice>
              <mc:Fallback>
                <p:oleObj name="Формула" r:id="rId3" imgW="533169" imgH="50778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" y="261938"/>
                        <a:ext cx="1328738" cy="1265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910" name="Rectangle 6"/>
          <p:cNvSpPr>
            <a:spLocks noChangeArrowheads="1"/>
          </p:cNvSpPr>
          <p:nvPr/>
        </p:nvSpPr>
        <p:spPr bwMode="auto">
          <a:xfrm>
            <a:off x="1028700" y="317500"/>
            <a:ext cx="627063" cy="587375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400" b="1">
              <a:solidFill>
                <a:prstClr val="black"/>
              </a:solidFill>
              <a:latin typeface="Georgia" pitchFamily="18" charset="0"/>
              <a:cs typeface="Arial" charset="0"/>
            </a:endParaRPr>
          </a:p>
        </p:txBody>
      </p:sp>
      <p:sp>
        <p:nvSpPr>
          <p:cNvPr id="635911" name="Text Box 7"/>
          <p:cNvSpPr txBox="1">
            <a:spLocks noChangeArrowheads="1"/>
          </p:cNvSpPr>
          <p:nvPr/>
        </p:nvSpPr>
        <p:spPr bwMode="auto">
          <a:xfrm>
            <a:off x="1001713" y="188640"/>
            <a:ext cx="652462" cy="769938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charset="0"/>
              </a:rPr>
              <a:t>Д</a:t>
            </a:r>
          </a:p>
        </p:txBody>
      </p:sp>
      <p:graphicFrame>
        <p:nvGraphicFramePr>
          <p:cNvPr id="635962" name="Group 58"/>
          <p:cNvGraphicFramePr>
            <a:graphicFrameLocks noGrp="1"/>
          </p:cNvGraphicFramePr>
          <p:nvPr/>
        </p:nvGraphicFramePr>
        <p:xfrm>
          <a:off x="257175" y="4116388"/>
          <a:ext cx="3844925" cy="1069975"/>
        </p:xfrm>
        <a:graphic>
          <a:graphicData uri="http://schemas.openxmlformats.org/drawingml/2006/table">
            <a:tbl>
              <a:tblPr/>
              <a:tblGrid>
                <a:gridCol w="549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9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9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9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92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92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36047" name="Group 143"/>
          <p:cNvGraphicFramePr>
            <a:graphicFrameLocks noGrp="1"/>
          </p:cNvGraphicFramePr>
          <p:nvPr/>
        </p:nvGraphicFramePr>
        <p:xfrm>
          <a:off x="4419600" y="4111625"/>
          <a:ext cx="4344988" cy="1131888"/>
        </p:xfrm>
        <a:graphic>
          <a:graphicData uri="http://schemas.openxmlformats.org/drawingml/2006/table">
            <a:tbl>
              <a:tblPr/>
              <a:tblGrid>
                <a:gridCol w="620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0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07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0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07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07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07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36046" name="Group 142"/>
          <p:cNvGraphicFramePr>
            <a:graphicFrameLocks noGrp="1"/>
          </p:cNvGraphicFramePr>
          <p:nvPr/>
        </p:nvGraphicFramePr>
        <p:xfrm>
          <a:off x="209550" y="5526088"/>
          <a:ext cx="3533775" cy="1146175"/>
        </p:xfrm>
        <a:graphic>
          <a:graphicData uri="http://schemas.openxmlformats.org/drawingml/2006/table">
            <a:tbl>
              <a:tblPr/>
              <a:tblGrid>
                <a:gridCol w="588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8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8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89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89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36115" name="Group 211"/>
          <p:cNvGraphicFramePr>
            <a:graphicFrameLocks noGrp="1"/>
          </p:cNvGraphicFramePr>
          <p:nvPr/>
        </p:nvGraphicFramePr>
        <p:xfrm>
          <a:off x="3910013" y="5529263"/>
          <a:ext cx="5119687" cy="1114425"/>
        </p:xfrm>
        <a:graphic>
          <a:graphicData uri="http://schemas.openxmlformats.org/drawingml/2006/table">
            <a:tbl>
              <a:tblPr/>
              <a:tblGrid>
                <a:gridCol w="504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57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38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7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235" name="Object 3"/>
          <p:cNvGraphicFramePr>
            <a:graphicFrameLocks noChangeAspect="1"/>
          </p:cNvGraphicFramePr>
          <p:nvPr/>
        </p:nvGraphicFramePr>
        <p:xfrm>
          <a:off x="325438" y="2070100"/>
          <a:ext cx="1392237" cy="126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9" name="Формула" r:id="rId5" imgW="558800" imgH="508000" progId="">
                  <p:embed/>
                </p:oleObj>
              </mc:Choice>
              <mc:Fallback>
                <p:oleObj name="Формула" r:id="rId5" imgW="558800" imgH="5080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438" y="2070100"/>
                        <a:ext cx="1392237" cy="1265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36" name="Object 4"/>
          <p:cNvGraphicFramePr>
            <a:graphicFrameLocks noChangeAspect="1"/>
          </p:cNvGraphicFramePr>
          <p:nvPr/>
        </p:nvGraphicFramePr>
        <p:xfrm>
          <a:off x="2533650" y="369888"/>
          <a:ext cx="1549400" cy="126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0" name="Формула" r:id="rId7" imgW="622030" imgH="507780" progId="">
                  <p:embed/>
                </p:oleObj>
              </mc:Choice>
              <mc:Fallback>
                <p:oleObj name="Формула" r:id="rId7" imgW="622030" imgH="50778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3650" y="369888"/>
                        <a:ext cx="1549400" cy="1265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37" name="Object 5"/>
          <p:cNvGraphicFramePr>
            <a:graphicFrameLocks noChangeAspect="1"/>
          </p:cNvGraphicFramePr>
          <p:nvPr/>
        </p:nvGraphicFramePr>
        <p:xfrm>
          <a:off x="2613025" y="2141538"/>
          <a:ext cx="1360488" cy="126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1" name="Формула" r:id="rId9" imgW="545863" imgH="507780" progId="">
                  <p:embed/>
                </p:oleObj>
              </mc:Choice>
              <mc:Fallback>
                <p:oleObj name="Формула" r:id="rId9" imgW="545863" imgH="50778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3025" y="2141538"/>
                        <a:ext cx="1360488" cy="1265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38" name="Object 6"/>
          <p:cNvGraphicFramePr>
            <a:graphicFrameLocks noChangeAspect="1"/>
          </p:cNvGraphicFramePr>
          <p:nvPr/>
        </p:nvGraphicFramePr>
        <p:xfrm>
          <a:off x="4943475" y="384175"/>
          <a:ext cx="1328738" cy="126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" name="Формула" r:id="rId11" imgW="533169" imgH="507780" progId="">
                  <p:embed/>
                </p:oleObj>
              </mc:Choice>
              <mc:Fallback>
                <p:oleObj name="Формула" r:id="rId11" imgW="533169" imgH="50778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3475" y="384175"/>
                        <a:ext cx="1328738" cy="1265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39" name="Object 7"/>
          <p:cNvGraphicFramePr>
            <a:graphicFrameLocks noChangeAspect="1"/>
          </p:cNvGraphicFramePr>
          <p:nvPr/>
        </p:nvGraphicFramePr>
        <p:xfrm>
          <a:off x="4849813" y="2184400"/>
          <a:ext cx="1517650" cy="126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" name="Формула" r:id="rId13" imgW="609600" imgH="508000" progId="">
                  <p:embed/>
                </p:oleObj>
              </mc:Choice>
              <mc:Fallback>
                <p:oleObj name="Формула" r:id="rId13" imgW="609600" imgH="50800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9813" y="2184400"/>
                        <a:ext cx="1517650" cy="1265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40" name="Object 8"/>
          <p:cNvGraphicFramePr>
            <a:graphicFrameLocks noChangeAspect="1"/>
          </p:cNvGraphicFramePr>
          <p:nvPr/>
        </p:nvGraphicFramePr>
        <p:xfrm>
          <a:off x="7115175" y="384175"/>
          <a:ext cx="1328738" cy="126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" name="Формула" r:id="rId15" imgW="533169" imgH="507780" progId="">
                  <p:embed/>
                </p:oleObj>
              </mc:Choice>
              <mc:Fallback>
                <p:oleObj name="Формула" r:id="rId15" imgW="533169" imgH="50778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5175" y="384175"/>
                        <a:ext cx="1328738" cy="1265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41" name="Object 9"/>
          <p:cNvGraphicFramePr>
            <a:graphicFrameLocks noChangeAspect="1"/>
          </p:cNvGraphicFramePr>
          <p:nvPr/>
        </p:nvGraphicFramePr>
        <p:xfrm>
          <a:off x="7002463" y="2184400"/>
          <a:ext cx="1582737" cy="126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" name="Формула" r:id="rId17" imgW="634725" imgH="507780" progId="">
                  <p:embed/>
                </p:oleObj>
              </mc:Choice>
              <mc:Fallback>
                <p:oleObj name="Формула" r:id="rId17" imgW="634725" imgH="50778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2463" y="2184400"/>
                        <a:ext cx="1582737" cy="1265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6123" name="Rectangle 219"/>
          <p:cNvSpPr>
            <a:spLocks noChangeArrowheads="1"/>
          </p:cNvSpPr>
          <p:nvPr/>
        </p:nvSpPr>
        <p:spPr bwMode="auto">
          <a:xfrm>
            <a:off x="328613" y="2111375"/>
            <a:ext cx="627062" cy="587375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400" b="1">
              <a:solidFill>
                <a:prstClr val="black"/>
              </a:solidFill>
              <a:latin typeface="Georgia" pitchFamily="18" charset="0"/>
              <a:cs typeface="Arial" charset="0"/>
            </a:endParaRPr>
          </a:p>
        </p:txBody>
      </p:sp>
      <p:sp>
        <p:nvSpPr>
          <p:cNvPr id="636124" name="Rectangle 220"/>
          <p:cNvSpPr>
            <a:spLocks noChangeArrowheads="1"/>
          </p:cNvSpPr>
          <p:nvPr/>
        </p:nvSpPr>
        <p:spPr bwMode="auto">
          <a:xfrm>
            <a:off x="3522663" y="1054100"/>
            <a:ext cx="627062" cy="587375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400" b="1">
              <a:solidFill>
                <a:prstClr val="black"/>
              </a:solidFill>
              <a:latin typeface="Georgia" pitchFamily="18" charset="0"/>
              <a:cs typeface="Arial" charset="0"/>
            </a:endParaRPr>
          </a:p>
        </p:txBody>
      </p:sp>
      <p:sp>
        <p:nvSpPr>
          <p:cNvPr id="636125" name="Rectangle 221"/>
          <p:cNvSpPr>
            <a:spLocks noChangeArrowheads="1"/>
          </p:cNvSpPr>
          <p:nvPr/>
        </p:nvSpPr>
        <p:spPr bwMode="auto">
          <a:xfrm>
            <a:off x="2436813" y="2882900"/>
            <a:ext cx="627062" cy="587375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400" b="1">
              <a:solidFill>
                <a:prstClr val="black"/>
              </a:solidFill>
              <a:latin typeface="Georgia" pitchFamily="18" charset="0"/>
              <a:cs typeface="Arial" charset="0"/>
            </a:endParaRPr>
          </a:p>
        </p:txBody>
      </p:sp>
      <p:sp>
        <p:nvSpPr>
          <p:cNvPr id="636126" name="Rectangle 222"/>
          <p:cNvSpPr>
            <a:spLocks noChangeArrowheads="1"/>
          </p:cNvSpPr>
          <p:nvPr/>
        </p:nvSpPr>
        <p:spPr bwMode="auto">
          <a:xfrm>
            <a:off x="5694363" y="1068388"/>
            <a:ext cx="627062" cy="587375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400" b="1">
              <a:solidFill>
                <a:prstClr val="black"/>
              </a:solidFill>
              <a:latin typeface="Georgia" pitchFamily="18" charset="0"/>
              <a:cs typeface="Arial" charset="0"/>
            </a:endParaRPr>
          </a:p>
        </p:txBody>
      </p:sp>
      <p:sp>
        <p:nvSpPr>
          <p:cNvPr id="636127" name="Rectangle 223"/>
          <p:cNvSpPr>
            <a:spLocks noChangeArrowheads="1"/>
          </p:cNvSpPr>
          <p:nvPr/>
        </p:nvSpPr>
        <p:spPr bwMode="auto">
          <a:xfrm>
            <a:off x="4879975" y="2940050"/>
            <a:ext cx="627063" cy="587375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400" b="1">
              <a:solidFill>
                <a:prstClr val="black"/>
              </a:solidFill>
              <a:latin typeface="Georgia" pitchFamily="18" charset="0"/>
              <a:cs typeface="Arial" charset="0"/>
            </a:endParaRPr>
          </a:p>
        </p:txBody>
      </p:sp>
      <p:sp>
        <p:nvSpPr>
          <p:cNvPr id="636128" name="Rectangle 224"/>
          <p:cNvSpPr>
            <a:spLocks noChangeArrowheads="1"/>
          </p:cNvSpPr>
          <p:nvPr/>
        </p:nvSpPr>
        <p:spPr bwMode="auto">
          <a:xfrm>
            <a:off x="7880350" y="439738"/>
            <a:ext cx="627063" cy="587375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400" b="1">
              <a:solidFill>
                <a:prstClr val="black"/>
              </a:solidFill>
              <a:latin typeface="Georgia" pitchFamily="18" charset="0"/>
              <a:cs typeface="Arial" charset="0"/>
            </a:endParaRPr>
          </a:p>
        </p:txBody>
      </p:sp>
      <p:sp>
        <p:nvSpPr>
          <p:cNvPr id="636129" name="Rectangle 225"/>
          <p:cNvSpPr>
            <a:spLocks noChangeArrowheads="1"/>
          </p:cNvSpPr>
          <p:nvPr/>
        </p:nvSpPr>
        <p:spPr bwMode="auto">
          <a:xfrm>
            <a:off x="8023225" y="2868613"/>
            <a:ext cx="627063" cy="587375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400" b="1">
              <a:solidFill>
                <a:prstClr val="black"/>
              </a:solidFill>
              <a:latin typeface="Georgia" pitchFamily="18" charset="0"/>
              <a:cs typeface="Arial" charset="0"/>
            </a:endParaRPr>
          </a:p>
        </p:txBody>
      </p:sp>
      <p:sp>
        <p:nvSpPr>
          <p:cNvPr id="636130" name="Text Box 226"/>
          <p:cNvSpPr txBox="1">
            <a:spLocks noChangeArrowheads="1"/>
          </p:cNvSpPr>
          <p:nvPr/>
        </p:nvSpPr>
        <p:spPr bwMode="auto">
          <a:xfrm>
            <a:off x="251520" y="2071688"/>
            <a:ext cx="652463" cy="769937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charset="0"/>
              </a:rPr>
              <a:t>М</a:t>
            </a:r>
          </a:p>
        </p:txBody>
      </p:sp>
      <p:sp>
        <p:nvSpPr>
          <p:cNvPr id="636131" name="Text Box 227"/>
          <p:cNvSpPr txBox="1">
            <a:spLocks noChangeArrowheads="1"/>
          </p:cNvSpPr>
          <p:nvPr/>
        </p:nvSpPr>
        <p:spPr bwMode="auto">
          <a:xfrm>
            <a:off x="3817938" y="5977112"/>
            <a:ext cx="652462" cy="769937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charset="0"/>
              </a:rPr>
              <a:t>М</a:t>
            </a:r>
          </a:p>
        </p:txBody>
      </p:sp>
      <p:sp>
        <p:nvSpPr>
          <p:cNvPr id="636132" name="Text Box 228"/>
          <p:cNvSpPr txBox="1">
            <a:spLocks noChangeArrowheads="1"/>
          </p:cNvSpPr>
          <p:nvPr/>
        </p:nvSpPr>
        <p:spPr bwMode="auto">
          <a:xfrm>
            <a:off x="5868988" y="5989712"/>
            <a:ext cx="652462" cy="769937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charset="0"/>
              </a:rPr>
              <a:t>М</a:t>
            </a:r>
          </a:p>
        </p:txBody>
      </p:sp>
      <p:sp>
        <p:nvSpPr>
          <p:cNvPr id="636133" name="Text Box 229"/>
          <p:cNvSpPr txBox="1">
            <a:spLocks noChangeArrowheads="1"/>
          </p:cNvSpPr>
          <p:nvPr/>
        </p:nvSpPr>
        <p:spPr bwMode="auto">
          <a:xfrm>
            <a:off x="3419872" y="980728"/>
            <a:ext cx="652463" cy="769937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charset="0"/>
              </a:rPr>
              <a:t>Ы</a:t>
            </a:r>
          </a:p>
        </p:txBody>
      </p:sp>
      <p:sp>
        <p:nvSpPr>
          <p:cNvPr id="636134" name="Text Box 230"/>
          <p:cNvSpPr txBox="1">
            <a:spLocks noChangeArrowheads="1"/>
          </p:cNvSpPr>
          <p:nvPr/>
        </p:nvSpPr>
        <p:spPr bwMode="auto">
          <a:xfrm>
            <a:off x="2438400" y="2843213"/>
            <a:ext cx="652463" cy="769937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charset="0"/>
              </a:rPr>
              <a:t>К</a:t>
            </a:r>
          </a:p>
        </p:txBody>
      </p:sp>
      <p:sp>
        <p:nvSpPr>
          <p:cNvPr id="636135" name="Text Box 231"/>
          <p:cNvSpPr txBox="1">
            <a:spLocks noChangeArrowheads="1"/>
          </p:cNvSpPr>
          <p:nvPr/>
        </p:nvSpPr>
        <p:spPr bwMode="auto">
          <a:xfrm>
            <a:off x="7940675" y="5971430"/>
            <a:ext cx="652463" cy="769938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charset="0"/>
              </a:rPr>
              <a:t>К</a:t>
            </a:r>
          </a:p>
        </p:txBody>
      </p:sp>
      <p:sp>
        <p:nvSpPr>
          <p:cNvPr id="636136" name="Text Box 232"/>
          <p:cNvSpPr txBox="1">
            <a:spLocks noChangeArrowheads="1"/>
          </p:cNvSpPr>
          <p:nvPr/>
        </p:nvSpPr>
        <p:spPr bwMode="auto">
          <a:xfrm>
            <a:off x="5695950" y="1042988"/>
            <a:ext cx="652463" cy="769937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charset="0"/>
              </a:rPr>
              <a:t>Я</a:t>
            </a:r>
          </a:p>
        </p:txBody>
      </p:sp>
      <p:sp>
        <p:nvSpPr>
          <p:cNvPr id="636137" name="Text Box 233"/>
          <p:cNvSpPr txBox="1">
            <a:spLocks noChangeArrowheads="1"/>
          </p:cNvSpPr>
          <p:nvPr/>
        </p:nvSpPr>
        <p:spPr bwMode="auto">
          <a:xfrm>
            <a:off x="4852988" y="2928938"/>
            <a:ext cx="652462" cy="769937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charset="0"/>
              </a:rPr>
              <a:t>И</a:t>
            </a:r>
          </a:p>
        </p:txBody>
      </p:sp>
      <p:sp>
        <p:nvSpPr>
          <p:cNvPr id="636138" name="Text Box 234"/>
          <p:cNvSpPr txBox="1">
            <a:spLocks noChangeArrowheads="1"/>
          </p:cNvSpPr>
          <p:nvPr/>
        </p:nvSpPr>
        <p:spPr bwMode="auto">
          <a:xfrm>
            <a:off x="7375921" y="5971431"/>
            <a:ext cx="652463" cy="769937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charset="0"/>
              </a:rPr>
              <a:t>И</a:t>
            </a:r>
          </a:p>
        </p:txBody>
      </p:sp>
      <p:sp>
        <p:nvSpPr>
          <p:cNvPr id="636139" name="Text Box 235"/>
          <p:cNvSpPr txBox="1">
            <a:spLocks noChangeArrowheads="1"/>
          </p:cNvSpPr>
          <p:nvPr/>
        </p:nvSpPr>
        <p:spPr bwMode="auto">
          <a:xfrm>
            <a:off x="8460432" y="5964412"/>
            <a:ext cx="652462" cy="769937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charset="0"/>
              </a:rPr>
              <a:t>И</a:t>
            </a:r>
          </a:p>
        </p:txBody>
      </p:sp>
      <p:sp>
        <p:nvSpPr>
          <p:cNvPr id="636140" name="Text Box 236"/>
          <p:cNvSpPr txBox="1">
            <a:spLocks noChangeArrowheads="1"/>
          </p:cNvSpPr>
          <p:nvPr/>
        </p:nvSpPr>
        <p:spPr bwMode="auto">
          <a:xfrm>
            <a:off x="7853363" y="332656"/>
            <a:ext cx="652462" cy="769937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charset="0"/>
              </a:rPr>
              <a:t>Р</a:t>
            </a:r>
          </a:p>
        </p:txBody>
      </p:sp>
      <p:sp>
        <p:nvSpPr>
          <p:cNvPr id="636141" name="Text Box 237"/>
          <p:cNvSpPr txBox="1">
            <a:spLocks noChangeArrowheads="1"/>
          </p:cNvSpPr>
          <p:nvPr/>
        </p:nvSpPr>
        <p:spPr bwMode="auto">
          <a:xfrm>
            <a:off x="1868488" y="4509120"/>
            <a:ext cx="652462" cy="769937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charset="0"/>
              </a:rPr>
              <a:t>Р</a:t>
            </a:r>
          </a:p>
        </p:txBody>
      </p:sp>
      <p:sp>
        <p:nvSpPr>
          <p:cNvPr id="636142" name="Text Box 238"/>
          <p:cNvSpPr txBox="1">
            <a:spLocks noChangeArrowheads="1"/>
          </p:cNvSpPr>
          <p:nvPr/>
        </p:nvSpPr>
        <p:spPr bwMode="auto">
          <a:xfrm>
            <a:off x="6877050" y="4545632"/>
            <a:ext cx="652463" cy="769938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charset="0"/>
              </a:rPr>
              <a:t>Р</a:t>
            </a:r>
          </a:p>
        </p:txBody>
      </p:sp>
      <p:sp>
        <p:nvSpPr>
          <p:cNvPr id="636143" name="Text Box 239"/>
          <p:cNvSpPr txBox="1">
            <a:spLocks noChangeArrowheads="1"/>
          </p:cNvSpPr>
          <p:nvPr/>
        </p:nvSpPr>
        <p:spPr bwMode="auto">
          <a:xfrm>
            <a:off x="8018463" y="2822575"/>
            <a:ext cx="652462" cy="769938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charset="0"/>
              </a:rPr>
              <a:t>О</a:t>
            </a:r>
          </a:p>
        </p:txBody>
      </p:sp>
      <p:sp>
        <p:nvSpPr>
          <p:cNvPr id="636144" name="Text Box 240"/>
          <p:cNvSpPr txBox="1">
            <a:spLocks noChangeArrowheads="1"/>
          </p:cNvSpPr>
          <p:nvPr/>
        </p:nvSpPr>
        <p:spPr bwMode="auto">
          <a:xfrm>
            <a:off x="5040313" y="4551982"/>
            <a:ext cx="652462" cy="769938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charset="0"/>
              </a:rPr>
              <a:t>О</a:t>
            </a:r>
          </a:p>
        </p:txBody>
      </p:sp>
      <p:sp>
        <p:nvSpPr>
          <p:cNvPr id="636145" name="Text Box 241"/>
          <p:cNvSpPr txBox="1">
            <a:spLocks noChangeArrowheads="1"/>
          </p:cNvSpPr>
          <p:nvPr/>
        </p:nvSpPr>
        <p:spPr bwMode="auto">
          <a:xfrm>
            <a:off x="2533650" y="5992987"/>
            <a:ext cx="652463" cy="769937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charset="0"/>
              </a:rPr>
              <a:t>О</a:t>
            </a:r>
          </a:p>
        </p:txBody>
      </p:sp>
      <p:sp>
        <p:nvSpPr>
          <p:cNvPr id="636146" name="Text Box 242"/>
          <p:cNvSpPr txBox="1">
            <a:spLocks noChangeArrowheads="1"/>
          </p:cNvSpPr>
          <p:nvPr/>
        </p:nvSpPr>
        <p:spPr bwMode="auto">
          <a:xfrm>
            <a:off x="6270625" y="4553570"/>
            <a:ext cx="652463" cy="769937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charset="0"/>
              </a:rPr>
              <a:t>О</a:t>
            </a:r>
          </a:p>
        </p:txBody>
      </p:sp>
      <p:sp>
        <p:nvSpPr>
          <p:cNvPr id="636147" name="Text Box 243"/>
          <p:cNvSpPr txBox="1">
            <a:spLocks noChangeArrowheads="1"/>
          </p:cNvSpPr>
          <p:nvPr/>
        </p:nvSpPr>
        <p:spPr bwMode="auto">
          <a:xfrm>
            <a:off x="1327150" y="4510707"/>
            <a:ext cx="652463" cy="769938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charset="0"/>
              </a:rPr>
              <a:t>И</a:t>
            </a:r>
          </a:p>
        </p:txBody>
      </p:sp>
      <p:sp>
        <p:nvSpPr>
          <p:cNvPr id="41" name="Freeform 10"/>
          <p:cNvSpPr>
            <a:spLocks/>
          </p:cNvSpPr>
          <p:nvPr/>
        </p:nvSpPr>
        <p:spPr bwMode="auto">
          <a:xfrm>
            <a:off x="76200" y="44624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rgbClr val="7CCA62">
                <a:lumMod val="75000"/>
              </a:srgb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  <a:cs typeface="Arial" charset="0"/>
            </a:endParaRPr>
          </a:p>
        </p:txBody>
      </p:sp>
      <p:pic>
        <p:nvPicPr>
          <p:cNvPr id="3083" name="Picture 11" descr="http://russian7.ru/wp-content/uploads/2014/02/1-4-768x626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0625 C 0.09184 0.25995 0.18368 0.52685 0.22031 0.633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359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0" y="32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C 0.12952 0.2419 0.25921 0.48426 0.31094 0.5812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36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00" y="291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36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3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0.01666 C -0.10208 0.29722 -0.19791 0.61158 -0.23594 0.7372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636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00" y="3770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C -0.01962 0.19121 -0.03889 0.3831 -0.04636 0.4599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36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0" y="230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36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2315 C -0.25104 0.28287 -0.5 0.58982 -0.59948 0.7122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636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00" y="368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-0.025 C 0.11198 0.08334 0.23507 0.1919 0.2842 0.2354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636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0" y="1300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36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3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36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C -0.32586 0.25556 -0.65034 0.51204 -0.77968 0.6145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36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00" y="3070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36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36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2014 C -0.25573 0.09074 -0.50868 0.20185 -0.60937 0.24653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636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00" y="1330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636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63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63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910" grpId="0" animBg="1"/>
      <p:bldP spid="635911" grpId="0"/>
      <p:bldP spid="636123" grpId="0" animBg="1"/>
      <p:bldP spid="636124" grpId="0" animBg="1"/>
      <p:bldP spid="636125" grpId="0" animBg="1"/>
      <p:bldP spid="636126" grpId="0" animBg="1"/>
      <p:bldP spid="636127" grpId="0" animBg="1"/>
      <p:bldP spid="636128" grpId="0" animBg="1"/>
      <p:bldP spid="636129" grpId="0" animBg="1"/>
      <p:bldP spid="636130" grpId="0"/>
      <p:bldP spid="636131" grpId="0"/>
      <p:bldP spid="636132" grpId="0"/>
      <p:bldP spid="636133" grpId="0"/>
      <p:bldP spid="636134" grpId="0"/>
      <p:bldP spid="636135" grpId="0"/>
      <p:bldP spid="636136" grpId="0"/>
      <p:bldP spid="636137" grpId="0"/>
      <p:bldP spid="636138" grpId="0"/>
      <p:bldP spid="636139" grpId="0"/>
      <p:bldP spid="636140" grpId="0"/>
      <p:bldP spid="636141" grpId="0"/>
      <p:bldP spid="636142" grpId="0"/>
      <p:bldP spid="636143" grpId="0"/>
      <p:bldP spid="636144" grpId="0"/>
      <p:bldP spid="636145" grpId="0"/>
      <p:bldP spid="636146" grpId="0"/>
      <p:bldP spid="6361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92100" y="290513"/>
          <a:ext cx="1328738" cy="1208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0" name="Формула" r:id="rId3" imgW="558800" imgH="508000" progId="">
                  <p:embed/>
                </p:oleObj>
              </mc:Choice>
              <mc:Fallback>
                <p:oleObj name="Формула" r:id="rId3" imgW="558800" imgH="5080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" y="290513"/>
                        <a:ext cx="1328738" cy="1208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7955" name="Rectangle 3"/>
          <p:cNvSpPr>
            <a:spLocks noChangeArrowheads="1"/>
          </p:cNvSpPr>
          <p:nvPr/>
        </p:nvSpPr>
        <p:spPr bwMode="auto">
          <a:xfrm>
            <a:off x="271463" y="274638"/>
            <a:ext cx="627062" cy="587375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400" b="1">
              <a:solidFill>
                <a:prstClr val="black"/>
              </a:solidFill>
              <a:latin typeface="Georgia" pitchFamily="18" charset="0"/>
              <a:cs typeface="Arial" charset="0"/>
            </a:endParaRPr>
          </a:p>
        </p:txBody>
      </p:sp>
      <p:sp>
        <p:nvSpPr>
          <p:cNvPr id="637956" name="Text Box 4"/>
          <p:cNvSpPr txBox="1">
            <a:spLocks noChangeArrowheads="1"/>
          </p:cNvSpPr>
          <p:nvPr/>
        </p:nvSpPr>
        <p:spPr bwMode="auto">
          <a:xfrm>
            <a:off x="2944813" y="4564063"/>
            <a:ext cx="652462" cy="769937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charset="0"/>
              </a:rPr>
              <a:t>Д</a:t>
            </a:r>
          </a:p>
        </p:txBody>
      </p:sp>
      <p:graphicFrame>
        <p:nvGraphicFramePr>
          <p:cNvPr id="637957" name="Group 5"/>
          <p:cNvGraphicFramePr>
            <a:graphicFrameLocks noGrp="1"/>
          </p:cNvGraphicFramePr>
          <p:nvPr/>
        </p:nvGraphicFramePr>
        <p:xfrm>
          <a:off x="257175" y="4116388"/>
          <a:ext cx="3844925" cy="1069975"/>
        </p:xfrm>
        <a:graphic>
          <a:graphicData uri="http://schemas.openxmlformats.org/drawingml/2006/table">
            <a:tbl>
              <a:tblPr/>
              <a:tblGrid>
                <a:gridCol w="549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9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9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9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92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92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37983" name="Group 31"/>
          <p:cNvGraphicFramePr>
            <a:graphicFrameLocks noGrp="1"/>
          </p:cNvGraphicFramePr>
          <p:nvPr/>
        </p:nvGraphicFramePr>
        <p:xfrm>
          <a:off x="4419600" y="4111625"/>
          <a:ext cx="4344988" cy="1131888"/>
        </p:xfrm>
        <a:graphic>
          <a:graphicData uri="http://schemas.openxmlformats.org/drawingml/2006/table">
            <a:tbl>
              <a:tblPr/>
              <a:tblGrid>
                <a:gridCol w="620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0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07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0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07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07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07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38009" name="Group 57"/>
          <p:cNvGraphicFramePr>
            <a:graphicFrameLocks noGrp="1"/>
          </p:cNvGraphicFramePr>
          <p:nvPr/>
        </p:nvGraphicFramePr>
        <p:xfrm>
          <a:off x="209550" y="5526088"/>
          <a:ext cx="3533775" cy="1146175"/>
        </p:xfrm>
        <a:graphic>
          <a:graphicData uri="http://schemas.openxmlformats.org/drawingml/2006/table">
            <a:tbl>
              <a:tblPr/>
              <a:tblGrid>
                <a:gridCol w="588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8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8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89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89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38032" name="Group 80"/>
          <p:cNvGraphicFramePr>
            <a:graphicFrameLocks noGrp="1"/>
          </p:cNvGraphicFramePr>
          <p:nvPr/>
        </p:nvGraphicFramePr>
        <p:xfrm>
          <a:off x="3910013" y="5529263"/>
          <a:ext cx="5119687" cy="1114425"/>
        </p:xfrm>
        <a:graphic>
          <a:graphicData uri="http://schemas.openxmlformats.org/drawingml/2006/table">
            <a:tbl>
              <a:tblPr/>
              <a:tblGrid>
                <a:gridCol w="504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57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38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7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259" name="Object 3"/>
          <p:cNvGraphicFramePr>
            <a:graphicFrameLocks noChangeAspect="1"/>
          </p:cNvGraphicFramePr>
          <p:nvPr/>
        </p:nvGraphicFramePr>
        <p:xfrm>
          <a:off x="357188" y="2070100"/>
          <a:ext cx="1328737" cy="126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1" name="Формула" r:id="rId5" imgW="533169" imgH="507780" progId="">
                  <p:embed/>
                </p:oleObj>
              </mc:Choice>
              <mc:Fallback>
                <p:oleObj name="Формула" r:id="rId5" imgW="533169" imgH="50778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2070100"/>
                        <a:ext cx="1328737" cy="1265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60" name="Object 4"/>
          <p:cNvGraphicFramePr>
            <a:graphicFrameLocks noChangeAspect="1"/>
          </p:cNvGraphicFramePr>
          <p:nvPr/>
        </p:nvGraphicFramePr>
        <p:xfrm>
          <a:off x="2643188" y="369888"/>
          <a:ext cx="1328737" cy="126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2" name="Формула" r:id="rId7" imgW="533169" imgH="507780" progId="">
                  <p:embed/>
                </p:oleObj>
              </mc:Choice>
              <mc:Fallback>
                <p:oleObj name="Формула" r:id="rId7" imgW="533169" imgH="50778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88" y="369888"/>
                        <a:ext cx="1328737" cy="1265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61" name="Object 5"/>
          <p:cNvGraphicFramePr>
            <a:graphicFrameLocks noChangeAspect="1"/>
          </p:cNvGraphicFramePr>
          <p:nvPr/>
        </p:nvGraphicFramePr>
        <p:xfrm>
          <a:off x="2519363" y="2141538"/>
          <a:ext cx="1549400" cy="126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3" name="Формула" r:id="rId9" imgW="622030" imgH="507780" progId="">
                  <p:embed/>
                </p:oleObj>
              </mc:Choice>
              <mc:Fallback>
                <p:oleObj name="Формула" r:id="rId9" imgW="622030" imgH="50778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9363" y="2141538"/>
                        <a:ext cx="1549400" cy="1265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62" name="Object 6"/>
          <p:cNvGraphicFramePr>
            <a:graphicFrameLocks noChangeAspect="1"/>
          </p:cNvGraphicFramePr>
          <p:nvPr/>
        </p:nvGraphicFramePr>
        <p:xfrm>
          <a:off x="4927600" y="384175"/>
          <a:ext cx="1360488" cy="126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4" name="Формула" r:id="rId11" imgW="545863" imgH="507780" progId="">
                  <p:embed/>
                </p:oleObj>
              </mc:Choice>
              <mc:Fallback>
                <p:oleObj name="Формула" r:id="rId11" imgW="545863" imgH="50778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7600" y="384175"/>
                        <a:ext cx="1360488" cy="1265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63" name="Object 7"/>
          <p:cNvGraphicFramePr>
            <a:graphicFrameLocks noChangeAspect="1"/>
          </p:cNvGraphicFramePr>
          <p:nvPr/>
        </p:nvGraphicFramePr>
        <p:xfrm>
          <a:off x="4929188" y="2184400"/>
          <a:ext cx="1358900" cy="126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5" name="Формула" r:id="rId13" imgW="545863" imgH="507780" progId="">
                  <p:embed/>
                </p:oleObj>
              </mc:Choice>
              <mc:Fallback>
                <p:oleObj name="Формула" r:id="rId13" imgW="545863" imgH="50778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88" y="2184400"/>
                        <a:ext cx="1358900" cy="1265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64" name="Object 8"/>
          <p:cNvGraphicFramePr>
            <a:graphicFrameLocks noChangeAspect="1"/>
          </p:cNvGraphicFramePr>
          <p:nvPr/>
        </p:nvGraphicFramePr>
        <p:xfrm>
          <a:off x="7004050" y="384175"/>
          <a:ext cx="1550988" cy="126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6" name="Формула" r:id="rId15" imgW="622030" imgH="507780" progId="">
                  <p:embed/>
                </p:oleObj>
              </mc:Choice>
              <mc:Fallback>
                <p:oleObj name="Формула" r:id="rId15" imgW="622030" imgH="50778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4050" y="384175"/>
                        <a:ext cx="1550988" cy="1265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8074" name="Rectangle 122"/>
          <p:cNvSpPr>
            <a:spLocks noChangeArrowheads="1"/>
          </p:cNvSpPr>
          <p:nvPr/>
        </p:nvSpPr>
        <p:spPr bwMode="auto">
          <a:xfrm>
            <a:off x="271463" y="2797175"/>
            <a:ext cx="627062" cy="587375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400" b="1">
              <a:solidFill>
                <a:prstClr val="black"/>
              </a:solidFill>
              <a:latin typeface="Georgia" pitchFamily="18" charset="0"/>
              <a:cs typeface="Arial" charset="0"/>
            </a:endParaRPr>
          </a:p>
        </p:txBody>
      </p:sp>
      <p:sp>
        <p:nvSpPr>
          <p:cNvPr id="638075" name="Rectangle 123"/>
          <p:cNvSpPr>
            <a:spLocks noChangeArrowheads="1"/>
          </p:cNvSpPr>
          <p:nvPr/>
        </p:nvSpPr>
        <p:spPr bwMode="auto">
          <a:xfrm>
            <a:off x="3579813" y="1082675"/>
            <a:ext cx="627062" cy="587375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400" b="1">
              <a:solidFill>
                <a:prstClr val="black"/>
              </a:solidFill>
              <a:latin typeface="Georgia" pitchFamily="18" charset="0"/>
              <a:cs typeface="Arial" charset="0"/>
            </a:endParaRPr>
          </a:p>
        </p:txBody>
      </p:sp>
      <p:sp>
        <p:nvSpPr>
          <p:cNvPr id="638076" name="Rectangle 124"/>
          <p:cNvSpPr>
            <a:spLocks noChangeArrowheads="1"/>
          </p:cNvSpPr>
          <p:nvPr/>
        </p:nvSpPr>
        <p:spPr bwMode="auto">
          <a:xfrm>
            <a:off x="3436938" y="2154238"/>
            <a:ext cx="627062" cy="587375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400" b="1">
              <a:solidFill>
                <a:prstClr val="black"/>
              </a:solidFill>
              <a:latin typeface="Georgia" pitchFamily="18" charset="0"/>
              <a:cs typeface="Arial" charset="0"/>
            </a:endParaRPr>
          </a:p>
        </p:txBody>
      </p:sp>
      <p:sp>
        <p:nvSpPr>
          <p:cNvPr id="638077" name="Rectangle 125"/>
          <p:cNvSpPr>
            <a:spLocks noChangeArrowheads="1"/>
          </p:cNvSpPr>
          <p:nvPr/>
        </p:nvSpPr>
        <p:spPr bwMode="auto">
          <a:xfrm>
            <a:off x="5908675" y="439738"/>
            <a:ext cx="627063" cy="587375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400" b="1">
              <a:solidFill>
                <a:prstClr val="black"/>
              </a:solidFill>
              <a:latin typeface="Georgia" pitchFamily="18" charset="0"/>
              <a:cs typeface="Arial" charset="0"/>
            </a:endParaRPr>
          </a:p>
        </p:txBody>
      </p:sp>
      <p:sp>
        <p:nvSpPr>
          <p:cNvPr id="638078" name="Rectangle 126"/>
          <p:cNvSpPr>
            <a:spLocks noChangeArrowheads="1"/>
          </p:cNvSpPr>
          <p:nvPr/>
        </p:nvSpPr>
        <p:spPr bwMode="auto">
          <a:xfrm>
            <a:off x="4822825" y="2911475"/>
            <a:ext cx="627063" cy="587375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400" b="1">
              <a:solidFill>
                <a:prstClr val="black"/>
              </a:solidFill>
              <a:latin typeface="Georgia" pitchFamily="18" charset="0"/>
              <a:cs typeface="Arial" charset="0"/>
            </a:endParaRPr>
          </a:p>
        </p:txBody>
      </p:sp>
      <p:sp>
        <p:nvSpPr>
          <p:cNvPr id="638079" name="Rectangle 127"/>
          <p:cNvSpPr>
            <a:spLocks noChangeArrowheads="1"/>
          </p:cNvSpPr>
          <p:nvPr/>
        </p:nvSpPr>
        <p:spPr bwMode="auto">
          <a:xfrm>
            <a:off x="7023100" y="439738"/>
            <a:ext cx="627063" cy="587375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400" b="1">
              <a:solidFill>
                <a:prstClr val="black"/>
              </a:solidFill>
              <a:latin typeface="Georgia" pitchFamily="18" charset="0"/>
              <a:cs typeface="Arial" charset="0"/>
            </a:endParaRPr>
          </a:p>
        </p:txBody>
      </p:sp>
      <p:sp>
        <p:nvSpPr>
          <p:cNvPr id="638081" name="Text Box 129"/>
          <p:cNvSpPr txBox="1">
            <a:spLocks noChangeArrowheads="1"/>
          </p:cNvSpPr>
          <p:nvPr/>
        </p:nvSpPr>
        <p:spPr bwMode="auto">
          <a:xfrm>
            <a:off x="3059832" y="6021288"/>
            <a:ext cx="652462" cy="769441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charset="0"/>
              </a:rPr>
              <a:t>М</a:t>
            </a:r>
          </a:p>
        </p:txBody>
      </p:sp>
      <p:sp>
        <p:nvSpPr>
          <p:cNvPr id="638082" name="Text Box 130"/>
          <p:cNvSpPr txBox="1">
            <a:spLocks noChangeArrowheads="1"/>
          </p:cNvSpPr>
          <p:nvPr/>
        </p:nvSpPr>
        <p:spPr bwMode="auto">
          <a:xfrm>
            <a:off x="3817938" y="6008688"/>
            <a:ext cx="652462" cy="769937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charset="0"/>
              </a:rPr>
              <a:t>М</a:t>
            </a:r>
          </a:p>
        </p:txBody>
      </p:sp>
      <p:sp>
        <p:nvSpPr>
          <p:cNvPr id="638083" name="Text Box 131"/>
          <p:cNvSpPr txBox="1">
            <a:spLocks noChangeArrowheads="1"/>
          </p:cNvSpPr>
          <p:nvPr/>
        </p:nvSpPr>
        <p:spPr bwMode="auto">
          <a:xfrm>
            <a:off x="5796136" y="6030913"/>
            <a:ext cx="652462" cy="769937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charset="0"/>
              </a:rPr>
              <a:t>М</a:t>
            </a:r>
          </a:p>
        </p:txBody>
      </p:sp>
      <p:sp>
        <p:nvSpPr>
          <p:cNvPr id="638084" name="Text Box 132"/>
          <p:cNvSpPr txBox="1">
            <a:spLocks noChangeArrowheads="1"/>
          </p:cNvSpPr>
          <p:nvPr/>
        </p:nvSpPr>
        <p:spPr bwMode="auto">
          <a:xfrm>
            <a:off x="1259632" y="6015038"/>
            <a:ext cx="652462" cy="769937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charset="0"/>
              </a:rPr>
              <a:t>Ы</a:t>
            </a:r>
          </a:p>
        </p:txBody>
      </p:sp>
      <p:sp>
        <p:nvSpPr>
          <p:cNvPr id="638085" name="Text Box 133"/>
          <p:cNvSpPr txBox="1">
            <a:spLocks noChangeArrowheads="1"/>
          </p:cNvSpPr>
          <p:nvPr/>
        </p:nvSpPr>
        <p:spPr bwMode="auto">
          <a:xfrm>
            <a:off x="1938338" y="6015038"/>
            <a:ext cx="652462" cy="769937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charset="0"/>
              </a:rPr>
              <a:t>К</a:t>
            </a:r>
          </a:p>
        </p:txBody>
      </p:sp>
      <p:sp>
        <p:nvSpPr>
          <p:cNvPr id="638086" name="Text Box 134"/>
          <p:cNvSpPr txBox="1">
            <a:spLocks noChangeArrowheads="1"/>
          </p:cNvSpPr>
          <p:nvPr/>
        </p:nvSpPr>
        <p:spPr bwMode="auto">
          <a:xfrm>
            <a:off x="7940675" y="5988050"/>
            <a:ext cx="652463" cy="769938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charset="0"/>
              </a:rPr>
              <a:t>К</a:t>
            </a:r>
          </a:p>
        </p:txBody>
      </p:sp>
      <p:sp>
        <p:nvSpPr>
          <p:cNvPr id="638087" name="Text Box 135"/>
          <p:cNvSpPr txBox="1">
            <a:spLocks noChangeArrowheads="1"/>
          </p:cNvSpPr>
          <p:nvPr/>
        </p:nvSpPr>
        <p:spPr bwMode="auto">
          <a:xfrm>
            <a:off x="180975" y="6029325"/>
            <a:ext cx="652463" cy="769938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charset="0"/>
              </a:rPr>
              <a:t>Я</a:t>
            </a:r>
          </a:p>
        </p:txBody>
      </p:sp>
      <p:sp>
        <p:nvSpPr>
          <p:cNvPr id="638088" name="Text Box 136"/>
          <p:cNvSpPr txBox="1">
            <a:spLocks noChangeArrowheads="1"/>
          </p:cNvSpPr>
          <p:nvPr/>
        </p:nvSpPr>
        <p:spPr bwMode="auto">
          <a:xfrm>
            <a:off x="7510463" y="4509120"/>
            <a:ext cx="652462" cy="769937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charset="0"/>
              </a:rPr>
              <a:t>И</a:t>
            </a:r>
          </a:p>
        </p:txBody>
      </p:sp>
      <p:sp>
        <p:nvSpPr>
          <p:cNvPr id="638089" name="Text Box 137"/>
          <p:cNvSpPr txBox="1">
            <a:spLocks noChangeArrowheads="1"/>
          </p:cNvSpPr>
          <p:nvPr/>
        </p:nvSpPr>
        <p:spPr bwMode="auto">
          <a:xfrm>
            <a:off x="7369175" y="6002338"/>
            <a:ext cx="652463" cy="769937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charset="0"/>
              </a:rPr>
              <a:t>И</a:t>
            </a:r>
          </a:p>
        </p:txBody>
      </p:sp>
      <p:sp>
        <p:nvSpPr>
          <p:cNvPr id="638090" name="Text Box 138"/>
          <p:cNvSpPr txBox="1">
            <a:spLocks noChangeArrowheads="1"/>
          </p:cNvSpPr>
          <p:nvPr/>
        </p:nvSpPr>
        <p:spPr bwMode="auto">
          <a:xfrm>
            <a:off x="8491538" y="5995988"/>
            <a:ext cx="652462" cy="769937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charset="0"/>
              </a:rPr>
              <a:t>И</a:t>
            </a:r>
          </a:p>
        </p:txBody>
      </p:sp>
      <p:sp>
        <p:nvSpPr>
          <p:cNvPr id="638091" name="Text Box 139"/>
          <p:cNvSpPr txBox="1">
            <a:spLocks noChangeArrowheads="1"/>
          </p:cNvSpPr>
          <p:nvPr/>
        </p:nvSpPr>
        <p:spPr bwMode="auto">
          <a:xfrm>
            <a:off x="781050" y="4520232"/>
            <a:ext cx="652463" cy="769938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charset="0"/>
              </a:rPr>
              <a:t>Р</a:t>
            </a:r>
          </a:p>
        </p:txBody>
      </p:sp>
      <p:sp>
        <p:nvSpPr>
          <p:cNvPr id="638092" name="Text Box 140"/>
          <p:cNvSpPr txBox="1">
            <a:spLocks noChangeArrowheads="1"/>
          </p:cNvSpPr>
          <p:nvPr/>
        </p:nvSpPr>
        <p:spPr bwMode="auto">
          <a:xfrm>
            <a:off x="1868488" y="4521820"/>
            <a:ext cx="652462" cy="769937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charset="0"/>
              </a:rPr>
              <a:t>Р</a:t>
            </a:r>
          </a:p>
        </p:txBody>
      </p:sp>
      <p:sp>
        <p:nvSpPr>
          <p:cNvPr id="638093" name="Text Box 141"/>
          <p:cNvSpPr txBox="1">
            <a:spLocks noChangeArrowheads="1"/>
          </p:cNvSpPr>
          <p:nvPr/>
        </p:nvSpPr>
        <p:spPr bwMode="auto">
          <a:xfrm>
            <a:off x="6877050" y="4532932"/>
            <a:ext cx="652463" cy="769938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charset="0"/>
              </a:rPr>
              <a:t>Р</a:t>
            </a:r>
          </a:p>
        </p:txBody>
      </p:sp>
      <p:sp>
        <p:nvSpPr>
          <p:cNvPr id="638094" name="Text Box 142"/>
          <p:cNvSpPr txBox="1">
            <a:spLocks noChangeArrowheads="1"/>
          </p:cNvSpPr>
          <p:nvPr/>
        </p:nvSpPr>
        <p:spPr bwMode="auto">
          <a:xfrm>
            <a:off x="2432050" y="4528170"/>
            <a:ext cx="652463" cy="769937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charset="0"/>
              </a:rPr>
              <a:t>О</a:t>
            </a:r>
          </a:p>
        </p:txBody>
      </p:sp>
      <p:sp>
        <p:nvSpPr>
          <p:cNvPr id="638095" name="Text Box 143"/>
          <p:cNvSpPr txBox="1">
            <a:spLocks noChangeArrowheads="1"/>
          </p:cNvSpPr>
          <p:nvPr/>
        </p:nvSpPr>
        <p:spPr bwMode="auto">
          <a:xfrm>
            <a:off x="5040313" y="4539282"/>
            <a:ext cx="652462" cy="769938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charset="0"/>
              </a:rPr>
              <a:t>О</a:t>
            </a:r>
          </a:p>
        </p:txBody>
      </p:sp>
      <p:sp>
        <p:nvSpPr>
          <p:cNvPr id="638096" name="Text Box 144"/>
          <p:cNvSpPr txBox="1">
            <a:spLocks noChangeArrowheads="1"/>
          </p:cNvSpPr>
          <p:nvPr/>
        </p:nvSpPr>
        <p:spPr bwMode="auto">
          <a:xfrm>
            <a:off x="2533650" y="6021288"/>
            <a:ext cx="652463" cy="769937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charset="0"/>
              </a:rPr>
              <a:t>О</a:t>
            </a:r>
          </a:p>
        </p:txBody>
      </p:sp>
      <p:sp>
        <p:nvSpPr>
          <p:cNvPr id="638097" name="Text Box 145"/>
          <p:cNvSpPr txBox="1">
            <a:spLocks noChangeArrowheads="1"/>
          </p:cNvSpPr>
          <p:nvPr/>
        </p:nvSpPr>
        <p:spPr bwMode="auto">
          <a:xfrm>
            <a:off x="6270625" y="4540870"/>
            <a:ext cx="652463" cy="769937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charset="0"/>
              </a:rPr>
              <a:t>О</a:t>
            </a:r>
          </a:p>
        </p:txBody>
      </p:sp>
      <p:sp>
        <p:nvSpPr>
          <p:cNvPr id="638098" name="Text Box 146"/>
          <p:cNvSpPr txBox="1">
            <a:spLocks noChangeArrowheads="1"/>
          </p:cNvSpPr>
          <p:nvPr/>
        </p:nvSpPr>
        <p:spPr bwMode="auto">
          <a:xfrm>
            <a:off x="273050" y="188640"/>
            <a:ext cx="652463" cy="769938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charset="0"/>
              </a:rPr>
              <a:t>З</a:t>
            </a:r>
          </a:p>
        </p:txBody>
      </p:sp>
      <p:sp>
        <p:nvSpPr>
          <p:cNvPr id="638099" name="Text Box 147"/>
          <p:cNvSpPr txBox="1">
            <a:spLocks noChangeArrowheads="1"/>
          </p:cNvSpPr>
          <p:nvPr/>
        </p:nvSpPr>
        <p:spPr bwMode="auto">
          <a:xfrm>
            <a:off x="252413" y="2708920"/>
            <a:ext cx="652462" cy="769937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charset="0"/>
              </a:rPr>
              <a:t>Е</a:t>
            </a:r>
          </a:p>
        </p:txBody>
      </p:sp>
      <p:sp>
        <p:nvSpPr>
          <p:cNvPr id="638100" name="Text Box 148"/>
          <p:cNvSpPr txBox="1">
            <a:spLocks noChangeArrowheads="1"/>
          </p:cNvSpPr>
          <p:nvPr/>
        </p:nvSpPr>
        <p:spPr bwMode="auto">
          <a:xfrm>
            <a:off x="3567113" y="1042988"/>
            <a:ext cx="652462" cy="769937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charset="0"/>
              </a:rPr>
              <a:t>Т</a:t>
            </a:r>
          </a:p>
        </p:txBody>
      </p:sp>
      <p:sp>
        <p:nvSpPr>
          <p:cNvPr id="638101" name="Text Box 149"/>
          <p:cNvSpPr txBox="1">
            <a:spLocks noChangeArrowheads="1"/>
          </p:cNvSpPr>
          <p:nvPr/>
        </p:nvSpPr>
        <p:spPr bwMode="auto">
          <a:xfrm>
            <a:off x="4868863" y="5971431"/>
            <a:ext cx="652462" cy="769937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charset="0"/>
              </a:rPr>
              <a:t>Т</a:t>
            </a:r>
          </a:p>
        </p:txBody>
      </p:sp>
      <p:sp>
        <p:nvSpPr>
          <p:cNvPr id="638102" name="Text Box 150"/>
          <p:cNvSpPr txBox="1">
            <a:spLocks noChangeArrowheads="1"/>
          </p:cNvSpPr>
          <p:nvPr/>
        </p:nvSpPr>
        <p:spPr bwMode="auto">
          <a:xfrm>
            <a:off x="6877050" y="6038850"/>
            <a:ext cx="652463" cy="769938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charset="0"/>
              </a:rPr>
              <a:t>Т</a:t>
            </a:r>
          </a:p>
        </p:txBody>
      </p:sp>
      <p:sp>
        <p:nvSpPr>
          <p:cNvPr id="638103" name="Text Box 151"/>
          <p:cNvSpPr txBox="1">
            <a:spLocks noChangeArrowheads="1"/>
          </p:cNvSpPr>
          <p:nvPr/>
        </p:nvSpPr>
        <p:spPr bwMode="auto">
          <a:xfrm>
            <a:off x="3403600" y="2079625"/>
            <a:ext cx="652463" cy="769938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charset="0"/>
              </a:rPr>
              <a:t>Г</a:t>
            </a:r>
          </a:p>
        </p:txBody>
      </p:sp>
      <p:sp>
        <p:nvSpPr>
          <p:cNvPr id="638104" name="Text Box 152"/>
          <p:cNvSpPr txBox="1">
            <a:spLocks noChangeArrowheads="1"/>
          </p:cNvSpPr>
          <p:nvPr/>
        </p:nvSpPr>
        <p:spPr bwMode="auto">
          <a:xfrm>
            <a:off x="5868988" y="415925"/>
            <a:ext cx="652462" cy="769938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charset="0"/>
              </a:rPr>
              <a:t>В</a:t>
            </a:r>
          </a:p>
        </p:txBody>
      </p:sp>
      <p:sp>
        <p:nvSpPr>
          <p:cNvPr id="638105" name="Text Box 153"/>
          <p:cNvSpPr txBox="1">
            <a:spLocks noChangeArrowheads="1"/>
          </p:cNvSpPr>
          <p:nvPr/>
        </p:nvSpPr>
        <p:spPr bwMode="auto">
          <a:xfrm>
            <a:off x="1284288" y="4509120"/>
            <a:ext cx="652462" cy="769937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charset="0"/>
              </a:rPr>
              <a:t>И</a:t>
            </a:r>
          </a:p>
        </p:txBody>
      </p:sp>
      <p:sp>
        <p:nvSpPr>
          <p:cNvPr id="638106" name="Text Box 154"/>
          <p:cNvSpPr txBox="1">
            <a:spLocks noChangeArrowheads="1"/>
          </p:cNvSpPr>
          <p:nvPr/>
        </p:nvSpPr>
        <p:spPr bwMode="auto">
          <a:xfrm>
            <a:off x="4811713" y="2859088"/>
            <a:ext cx="652462" cy="769937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charset="0"/>
              </a:rPr>
              <a:t>А</a:t>
            </a:r>
          </a:p>
        </p:txBody>
      </p:sp>
      <p:sp>
        <p:nvSpPr>
          <p:cNvPr id="638107" name="Text Box 155"/>
          <p:cNvSpPr txBox="1">
            <a:spLocks noChangeArrowheads="1"/>
          </p:cNvSpPr>
          <p:nvPr/>
        </p:nvSpPr>
        <p:spPr bwMode="auto">
          <a:xfrm>
            <a:off x="4411663" y="5971431"/>
            <a:ext cx="652462" cy="769937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charset="0"/>
              </a:rPr>
              <a:t>А</a:t>
            </a:r>
          </a:p>
        </p:txBody>
      </p:sp>
      <p:sp>
        <p:nvSpPr>
          <p:cNvPr id="638108" name="Text Box 156"/>
          <p:cNvSpPr txBox="1">
            <a:spLocks noChangeArrowheads="1"/>
          </p:cNvSpPr>
          <p:nvPr/>
        </p:nvSpPr>
        <p:spPr bwMode="auto">
          <a:xfrm>
            <a:off x="6334125" y="6021288"/>
            <a:ext cx="652463" cy="769937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charset="0"/>
              </a:rPr>
              <a:t>А</a:t>
            </a:r>
          </a:p>
        </p:txBody>
      </p:sp>
      <p:sp>
        <p:nvSpPr>
          <p:cNvPr id="638109" name="Text Box 157"/>
          <p:cNvSpPr txBox="1">
            <a:spLocks noChangeArrowheads="1"/>
          </p:cNvSpPr>
          <p:nvPr/>
        </p:nvSpPr>
        <p:spPr bwMode="auto">
          <a:xfrm>
            <a:off x="6991350" y="423863"/>
            <a:ext cx="652463" cy="769937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charset="0"/>
              </a:rPr>
              <a:t>П</a:t>
            </a:r>
          </a:p>
        </p:txBody>
      </p:sp>
      <p:sp>
        <p:nvSpPr>
          <p:cNvPr id="50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rgbClr val="7CCA62">
                <a:lumMod val="75000"/>
              </a:srgb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-0.00208 C 0.01476 0.35162 0.04219 0.70625 0.05313 0.847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38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" y="4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C 0.2349 0.1993 0.47118 0.3993 0.56563 0.4791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38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240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59259E-6 C 0.21215 0.2176 0.42569 0.43565 0.51094 0.5229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38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00" y="261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38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38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C 0.04844 0.15486 0.0974 0.31065 0.11719 0.3729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38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1860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59259E-6 C -0.0125 0.25509 -0.025 0.5118 -0.02969 0.6143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638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3070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2 0.00208 C -0.06684 0.10648 -0.12622 0.2118 -0.15 0.2541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38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0" y="1260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38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38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2 -0.03773 C -0.30607 0.22153 -0.62274 0.48264 -0.74114 0.5870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638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00" y="3120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55" grpId="0" animBg="1"/>
      <p:bldP spid="638074" grpId="0" animBg="1"/>
      <p:bldP spid="638075" grpId="0" animBg="1"/>
      <p:bldP spid="638076" grpId="0" animBg="1"/>
      <p:bldP spid="638077" grpId="0" animBg="1"/>
      <p:bldP spid="638078" grpId="0" animBg="1"/>
      <p:bldP spid="638079" grpId="0" animBg="1"/>
      <p:bldP spid="638098" grpId="0"/>
      <p:bldP spid="638099" grpId="0"/>
      <p:bldP spid="638100" grpId="0"/>
      <p:bldP spid="638101" grpId="0"/>
      <p:bldP spid="638102" grpId="0"/>
      <p:bldP spid="638103" grpId="0"/>
      <p:bldP spid="638104" grpId="0"/>
      <p:bldP spid="638106" grpId="0"/>
      <p:bldP spid="638107" grpId="0"/>
      <p:bldP spid="638108" grpId="0"/>
      <p:bldP spid="63810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t="15972"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24"/>
          <p:cNvGrpSpPr/>
          <p:nvPr/>
        </p:nvGrpSpPr>
        <p:grpSpPr>
          <a:xfrm>
            <a:off x="0" y="-27384"/>
            <a:ext cx="9180512" cy="6912768"/>
            <a:chOff x="0" y="-27384"/>
            <a:chExt cx="9180512" cy="6912768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512" y="1412776"/>
              <a:ext cx="1440000" cy="1296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64" r="14507"/>
            <a:stretch>
              <a:fillRect/>
            </a:stretch>
          </p:blipFill>
          <p:spPr bwMode="auto">
            <a:xfrm>
              <a:off x="1" y="-27384"/>
              <a:ext cx="1412229" cy="14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0737" y="5445384"/>
              <a:ext cx="1989135" cy="14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5445384"/>
              <a:ext cx="1967676" cy="14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320" y="5445384"/>
              <a:ext cx="1691680" cy="14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6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93" r="7661"/>
            <a:stretch>
              <a:fillRect/>
            </a:stretch>
          </p:blipFill>
          <p:spPr bwMode="auto">
            <a:xfrm>
              <a:off x="0" y="5445384"/>
              <a:ext cx="1440000" cy="14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844" name="Picture 4" descr="https://cloudstatic.eva.ru/eva/130000-140000/132417/photoalbum/155560792127434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740352" y="2703827"/>
              <a:ext cx="1403648" cy="1301237"/>
            </a:xfrm>
            <a:prstGeom prst="rect">
              <a:avLst/>
            </a:prstGeom>
            <a:noFill/>
          </p:spPr>
        </p:pic>
        <p:pic>
          <p:nvPicPr>
            <p:cNvPr id="35846" name="Picture 6" descr="https://cloudstatic.eva.ru/eva/70000-80000/72595/contest/314500985312963.jpg"/>
            <p:cNvPicPr>
              <a:picLocks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0" y="1412776"/>
              <a:ext cx="1403648" cy="1440000"/>
            </a:xfrm>
            <a:prstGeom prst="rect">
              <a:avLst/>
            </a:prstGeom>
            <a:noFill/>
          </p:spPr>
        </p:pic>
        <p:pic>
          <p:nvPicPr>
            <p:cNvPr id="35848" name="Picture 8" descr="http://img1.liveinternet.ru/images/attach/c/2/66/474/66474987_s9107521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419872" y="5445384"/>
              <a:ext cx="2088232" cy="1440000"/>
            </a:xfrm>
            <a:prstGeom prst="rect">
              <a:avLst/>
            </a:prstGeom>
            <a:noFill/>
          </p:spPr>
        </p:pic>
        <p:pic>
          <p:nvPicPr>
            <p:cNvPr id="20" name="Picture 10" descr="http://content-2.foto.my.mail.ru/community/awesome_nature/_groupsphoto/h-46666.jpg"/>
            <p:cNvPicPr>
              <a:picLocks noChangeAspect="1" noChangeArrowheads="1"/>
            </p:cNvPicPr>
            <p:nvPr/>
          </p:nvPicPr>
          <p:blipFill>
            <a:blip r:embed="rId12" cstate="print"/>
            <a:srcRect l="6388" t="16088" r="15271" b="14219"/>
            <a:stretch>
              <a:fillRect/>
            </a:stretch>
          </p:blipFill>
          <p:spPr bwMode="auto">
            <a:xfrm>
              <a:off x="1403648" y="-27384"/>
              <a:ext cx="2440678" cy="1152128"/>
            </a:xfrm>
            <a:prstGeom prst="rect">
              <a:avLst/>
            </a:prstGeom>
            <a:noFill/>
          </p:spPr>
        </p:pic>
        <p:pic>
          <p:nvPicPr>
            <p:cNvPr id="21" name="Picture 10" descr="http://content-2.foto.my.mail.ru/community/awesome_nature/_groupsphoto/h-46666.jpg"/>
            <p:cNvPicPr>
              <a:picLocks noChangeAspect="1" noChangeArrowheads="1"/>
            </p:cNvPicPr>
            <p:nvPr/>
          </p:nvPicPr>
          <p:blipFill>
            <a:blip r:embed="rId12" cstate="print"/>
            <a:srcRect l="6388" t="16088" r="15271" b="14219"/>
            <a:stretch>
              <a:fillRect/>
            </a:stretch>
          </p:blipFill>
          <p:spPr bwMode="auto">
            <a:xfrm>
              <a:off x="5371682" y="-27384"/>
              <a:ext cx="2440678" cy="1152128"/>
            </a:xfrm>
            <a:prstGeom prst="rect">
              <a:avLst/>
            </a:prstGeom>
            <a:noFill/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-27383"/>
              <a:ext cx="1800200" cy="1152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852" name="Picture 12" descr="Картинки по запросу круг в природе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0" y="4005064"/>
              <a:ext cx="1386000" cy="1440000"/>
            </a:xfrm>
            <a:prstGeom prst="rect">
              <a:avLst/>
            </a:prstGeom>
            <a:noFill/>
          </p:spPr>
        </p:pic>
        <p:pic>
          <p:nvPicPr>
            <p:cNvPr id="35854" name="Picture 14" descr="Картинки по запросу круг в природе"/>
            <p:cNvPicPr>
              <a:picLocks noChangeAspect="1" noChangeArrowheads="1"/>
            </p:cNvPicPr>
            <p:nvPr/>
          </p:nvPicPr>
          <p:blipFill>
            <a:blip r:embed="rId15" cstate="print"/>
            <a:srcRect l="32484" t="12797" r="3661" b="12392"/>
            <a:stretch>
              <a:fillRect/>
            </a:stretch>
          </p:blipFill>
          <p:spPr bwMode="auto">
            <a:xfrm>
              <a:off x="0" y="2852936"/>
              <a:ext cx="1403648" cy="1233363"/>
            </a:xfrm>
            <a:prstGeom prst="rect">
              <a:avLst/>
            </a:prstGeom>
            <a:noFill/>
          </p:spPr>
        </p:pic>
        <p:pic>
          <p:nvPicPr>
            <p:cNvPr id="35856" name="Picture 16" descr="дерево, природа, филиал, растение, фрукты, цветок"/>
            <p:cNvPicPr>
              <a:picLocks noChangeAspect="1" noChangeArrowheads="1"/>
            </p:cNvPicPr>
            <p:nvPr/>
          </p:nvPicPr>
          <p:blipFill>
            <a:blip r:embed="rId16" cstate="print"/>
            <a:srcRect l="40949" t="20712" r="21251" b="9097"/>
            <a:stretch>
              <a:fillRect/>
            </a:stretch>
          </p:blipFill>
          <p:spPr bwMode="auto">
            <a:xfrm>
              <a:off x="7727607" y="4005064"/>
              <a:ext cx="1416393" cy="1440000"/>
            </a:xfrm>
            <a:prstGeom prst="rect">
              <a:avLst/>
            </a:prstGeom>
            <a:noFill/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8086" y="-27384"/>
              <a:ext cx="1432426" cy="14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CE10-CCB0-4F89-8984-A3FC26E8BB75}" type="slidenum">
              <a:rPr lang="ru-RU" smtClean="0">
                <a:solidFill>
                  <a:prstClr val="white">
                    <a:lumMod val="50000"/>
                  </a:prstClr>
                </a:solidFill>
              </a:rPr>
              <a:pPr/>
              <a:t>14</a:t>
            </a:fld>
            <a:endParaRPr lang="ru-RU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547360" y="0"/>
            <a:ext cx="3596640" cy="692696"/>
          </a:xfrm>
          <a:prstGeom prst="roundRect">
            <a:avLst>
              <a:gd name="adj" fmla="val 21667"/>
            </a:avLst>
          </a:prstGeom>
          <a:solidFill>
            <a:schemeClr val="bg1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kern="0" dirty="0" smtClean="0">
                <a:solidFill>
                  <a:srgbClr val="0033CC"/>
                </a:solidFill>
                <a:latin typeface="Arial"/>
              </a:rPr>
              <a:t>Физ. минутки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84794" y="1445181"/>
            <a:ext cx="76290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dk1"/>
                </a:solidFill>
              </a:rPr>
              <a:t>Физкультурные минутки (динамическая пауза) — это комплекс физических упражнений, которые сопровождаются стихами или музыкальным сопровождением. Физ. минутки снимают напряжение тела, переключают внимание, восстанавливают работоспособность детей.</a:t>
            </a:r>
          </a:p>
          <a:p>
            <a:pPr algn="just"/>
            <a:endParaRPr lang="ru-RU" sz="2400" dirty="0" smtClean="0">
              <a:solidFill>
                <a:schemeClr val="dk1"/>
              </a:solidFill>
            </a:endParaRPr>
          </a:p>
          <a:p>
            <a:pPr algn="just"/>
            <a:r>
              <a:rPr lang="ru-RU" sz="2400" dirty="0" smtClean="0">
                <a:solidFill>
                  <a:schemeClr val="dk1"/>
                </a:solidFill>
              </a:rPr>
              <a:t>Физ. минутки положительно влияют на аналитико-синтетическую деятельность мозга, активизируют сердечно-сосудистую и дыхательную системы, улучшают кровоснабжение внутренних органов и работоспособность нервной системы.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https://function.mil.ru/images/military/military/2015/AP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Нижний колонтитул 3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defRPr/>
            </a:pPr>
            <a:endParaRPr lang="ru-RU" sz="120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8" name="4-конечная звезда 17"/>
          <p:cNvSpPr/>
          <p:nvPr/>
        </p:nvSpPr>
        <p:spPr>
          <a:xfrm rot="1902883">
            <a:off x="6531472" y="422077"/>
            <a:ext cx="2214562" cy="2143125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4-конечная звезда 18"/>
          <p:cNvSpPr/>
          <p:nvPr/>
        </p:nvSpPr>
        <p:spPr>
          <a:xfrm rot="1770793">
            <a:off x="6684392" y="4483502"/>
            <a:ext cx="2214563" cy="2143125"/>
          </a:xfrm>
          <a:prstGeom prst="star4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4-конечная звезда 19"/>
          <p:cNvSpPr/>
          <p:nvPr/>
        </p:nvSpPr>
        <p:spPr>
          <a:xfrm rot="19874701">
            <a:off x="236538" y="4477607"/>
            <a:ext cx="2214562" cy="2143125"/>
          </a:xfrm>
          <a:prstGeom prst="star4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4-конечная звезда 20"/>
          <p:cNvSpPr/>
          <p:nvPr/>
        </p:nvSpPr>
        <p:spPr>
          <a:xfrm>
            <a:off x="3491880" y="2492896"/>
            <a:ext cx="2214562" cy="2143125"/>
          </a:xfrm>
          <a:prstGeom prst="star4">
            <a:avLst>
              <a:gd name="adj" fmla="val 9953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4-конечная звезда 16"/>
          <p:cNvSpPr/>
          <p:nvPr/>
        </p:nvSpPr>
        <p:spPr>
          <a:xfrm rot="20359692">
            <a:off x="306988" y="321897"/>
            <a:ext cx="2214562" cy="2143125"/>
          </a:xfrm>
          <a:prstGeom prst="star4">
            <a:avLst/>
          </a:prstGeom>
          <a:solidFill>
            <a:schemeClr val="tx2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4-конечная звезда 10"/>
          <p:cNvSpPr/>
          <p:nvPr/>
        </p:nvSpPr>
        <p:spPr>
          <a:xfrm>
            <a:off x="6516216" y="332656"/>
            <a:ext cx="2214562" cy="2143125"/>
          </a:xfrm>
          <a:prstGeom prst="star4">
            <a:avLst>
              <a:gd name="adj" fmla="val 9953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4-конечная звезда 12"/>
          <p:cNvSpPr/>
          <p:nvPr/>
        </p:nvSpPr>
        <p:spPr>
          <a:xfrm rot="20359692">
            <a:off x="270476" y="321898"/>
            <a:ext cx="2214562" cy="2143125"/>
          </a:xfrm>
          <a:prstGeom prst="star4">
            <a:avLst/>
          </a:prstGeom>
          <a:solidFill>
            <a:schemeClr val="tx2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4-конечная звезда 14"/>
          <p:cNvSpPr/>
          <p:nvPr/>
        </p:nvSpPr>
        <p:spPr>
          <a:xfrm rot="1770793">
            <a:off x="6756398" y="4479844"/>
            <a:ext cx="2214563" cy="2143125"/>
          </a:xfrm>
          <a:prstGeom prst="star4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4-конечная звезда 15"/>
          <p:cNvSpPr/>
          <p:nvPr/>
        </p:nvSpPr>
        <p:spPr>
          <a:xfrm rot="19874701">
            <a:off x="198419" y="4485740"/>
            <a:ext cx="2214562" cy="2143125"/>
          </a:xfrm>
          <a:prstGeom prst="star4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4-конечная звезда 21"/>
          <p:cNvSpPr/>
          <p:nvPr/>
        </p:nvSpPr>
        <p:spPr>
          <a:xfrm>
            <a:off x="3419872" y="2492896"/>
            <a:ext cx="2214562" cy="2143125"/>
          </a:xfrm>
          <a:prstGeom prst="star4">
            <a:avLst>
              <a:gd name="adj" fmla="val 9953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4-конечная звезда 23"/>
          <p:cNvSpPr/>
          <p:nvPr/>
        </p:nvSpPr>
        <p:spPr>
          <a:xfrm>
            <a:off x="3419872" y="2564904"/>
            <a:ext cx="2214562" cy="2143125"/>
          </a:xfrm>
          <a:prstGeom prst="star4">
            <a:avLst>
              <a:gd name="adj" fmla="val 9953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4-конечная звезда 24"/>
          <p:cNvSpPr/>
          <p:nvPr/>
        </p:nvSpPr>
        <p:spPr>
          <a:xfrm rot="1902883">
            <a:off x="6554143" y="431750"/>
            <a:ext cx="2214562" cy="2143125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4-конечная звезда 25"/>
          <p:cNvSpPr/>
          <p:nvPr/>
        </p:nvSpPr>
        <p:spPr>
          <a:xfrm rot="20359692">
            <a:off x="270476" y="315906"/>
            <a:ext cx="2214562" cy="2143125"/>
          </a:xfrm>
          <a:prstGeom prst="star4">
            <a:avLst/>
          </a:prstGeom>
          <a:solidFill>
            <a:schemeClr val="tx2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4-конечная звезда 26"/>
          <p:cNvSpPr/>
          <p:nvPr/>
        </p:nvSpPr>
        <p:spPr>
          <a:xfrm rot="1770793">
            <a:off x="6684392" y="4479844"/>
            <a:ext cx="2214563" cy="2143125"/>
          </a:xfrm>
          <a:prstGeom prst="star4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4-конечная звезда 27"/>
          <p:cNvSpPr/>
          <p:nvPr/>
        </p:nvSpPr>
        <p:spPr>
          <a:xfrm rot="19874701">
            <a:off x="270427" y="4477607"/>
            <a:ext cx="2214562" cy="2143125"/>
          </a:xfrm>
          <a:prstGeom prst="star4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4-конечная звезда 28"/>
          <p:cNvSpPr/>
          <p:nvPr/>
        </p:nvSpPr>
        <p:spPr>
          <a:xfrm rot="19874701">
            <a:off x="-2249853" y="1669294"/>
            <a:ext cx="2214562" cy="2143125"/>
          </a:xfrm>
          <a:prstGeom prst="star4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33" name="Гимн НВМУ 1 куплет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442960" y="6156960"/>
            <a:ext cx="701040" cy="7010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0.00139 C 0.01111 -0.00232 0.01493 -0.01041 0.02135 -0.01365 C 0.0276 -0.0296 0.03733 -0.0451 0.04879 -0.05088 C 0.05504 -0.05713 0.05868 -0.06453 0.0658 -0.068 C 0.07292 -0.08025 0.08403 -0.0828 0.0934 -0.09043 C 0.10017 -0.09598 0.09618 -0.09482 0.1026 -0.10292 C 0.10938 -0.11147 0.11771 -0.11818 0.12569 -0.12234 C 0.13194 -0.13344 0.1441 -0.14709 0.1533 -0.15218 C 0.16198 -0.16605 0.15747 -0.16281 0.16545 -0.16675 C 0.1717 -0.17646 0.17795 -0.18386 0.18524 -0.19149 C 0.19479 -0.20121 0.19427 -0.20953 0.20677 -0.21392 C 0.21146 -0.21901 0.22118 -0.22641 0.22517 -0.23358 C 0.22639 -0.2352 0.22708 -0.23751 0.22813 -0.23844 C 0.23073 -0.24121 0.23438 -0.24168 0.23733 -0.24353 C 0.24201 -0.25023 0.24531 -0.25023 0.25139 -0.25324 C 0.25955 -0.2574 0.27083 -0.26157 0.27899 -0.26827 C 0.28038 -0.26966 0.28194 -0.27151 0.28333 -0.27336 C 0.2849 -0.27521 0.28611 -0.27868 0.28785 -0.28053 C 0.29167 -0.284 0.29913 -0.28562 0.3033 -0.2877 C 0.31267 -0.29811 0.325 -0.30273 0.33576 -0.30782 C 0.33698 -0.30944 0.34045 -0.31198 0.34045 -0.31198 " pathEditMode="relative" rAng="0" ptsTypes="ffffffffffffffffffff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" y="-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5 -0.01411 C -0.07761 -0.00532 -0.01025 -0.01342 -0.21823 -0.01457 C -0.3724 -0.0155 -0.52656 -0.01457 -0.68073 -0.01457 " pathEditMode="relative" rAng="0" ptsTypes="ffA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72895E-6 C 0.00591 0.00324 0.00643 0.00902 0.01268 0.0118 C 0.01841 0.02429 0.02622 0.03539 0.03559 0.04094 C 0.04289 0.05528 0.04271 0.04811 0.05174 0.05782 C 0.05973 0.06615 0.06476 0.07956 0.07431 0.08395 C 0.07709 0.08673 0.07952 0.09089 0.08247 0.09367 C 0.08403 0.09505 0.08577 0.09482 0.08733 0.09598 C 0.09184 0.09968 0.09601 0.10384 0.10035 0.108 C 0.10747 0.11471 0.11355 0.12234 0.12118 0.1272 C 0.12691 0.1309 0.13334 0.13391 0.13924 0.13668 C 0.14237 0.13853 0.14896 0.14177 0.14896 0.142 C 0.15521 0.14848 0.15973 0.1501 0.16667 0.1538 C 0.17257 0.16004 0.17761 0.1649 0.18455 0.16813 C 0.19514 0.17831 0.20799 0.18201 0.21858 0.19219 C 0.22674 0.19982 0.23681 0.20745 0.24445 0.21601 C 0.25209 0.2241 0.25834 0.23335 0.26719 0.23751 C 0.27257 0.2463 0.27882 0.25 0.28507 0.25694 C 0.28785 0.25995 0.29011 0.26388 0.29306 0.26665 C 0.29549 0.26897 0.29862 0.26943 0.30122 0.27151 C 0.304 0.27336 0.3066 0.27614 0.30938 0.27868 C 0.31285 0.28192 0.31528 0.28724 0.31893 0.29071 C 0.32049 0.29209 0.3224 0.29209 0.32379 0.29302 C 0.32605 0.29441 0.32813 0.29579 0.33021 0.29764 C 0.33594 0.30319 0.33959 0.31106 0.34636 0.31476 C 0.35469 0.32609 0.34462 0.31337 0.35452 0.3217 C 0.3625 0.3284 0.36737 0.33349 0.3757 0.33881 C 0.38091 0.34205 0.39184 0.34829 0.39184 0.34852 C 0.40018 0.35985 0.40973 0.36332 0.41927 0.37234 C 0.4375 0.38923 0.42344 0.37997 0.43872 0.38899 C 0.44723 0.40079 0.45799 0.4075 0.46806 0.41559 C 0.48629 0.43039 0.50296 0.44936 0.52327 0.45861 C 0.53039 0.46971 0.52188 0.45837 0.53108 0.46578 C 0.53525 0.46948 0.54289 0.4778 0.54723 0.48266 C 0.55018 0.48566 0.55712 0.48775 0.55712 0.48798 C 0.56702 0.49815 0.56806 0.49908 0.57813 0.5044 C 0.58386 0.51272 0.58646 0.51596 0.59445 0.51874 C 0.59914 0.52614 0.60747 0.53076 0.61389 0.53539 C 0.62049 0.54579 0.63108 0.54834 0.63959 0.55458 C 0.64532 0.55898 0.64983 0.56383 0.65591 0.56661 C 0.65747 0.56846 0.65886 0.57031 0.66077 0.57146 C 0.66285 0.57285 0.66528 0.57262 0.66737 0.57401 C 0.68507 0.58742 0.66493 0.57701 0.67865 0.58349 C 0.68438 0.59205 0.68334 0.59205 0.6948 0.59806 C 0.69653 0.59875 0.69983 0.6006 0.69983 0.60084 " pathEditMode="relative" rAng="0" ptsTypes="fffffffffffffffffffffffffffffffffffffffffffA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44 0.01527 C -0.16979 -0.0407 -0.43351 0.00717 -0.43351 0.00741 C -0.52535 -0.003 -0.61042 -0.00069 -0.70521 -0.00069 " pathEditMode="relative" rAng="0" ptsTypes="ffA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4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47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6.38298E-7 C 0.00313 -0.00116 0.01511 -0.00139 0.02066 -0.00578 C 0.03629 -0.01873 0.04827 -0.04024 0.06494 -0.04972 C 0.07171 -0.06684 0.08369 -0.0747 0.09393 -0.08534 C 0.09914 -0.09042 0.10747 -0.10361 0.11355 -0.10731 C 0.12066 -0.11124 0.12639 -0.11841 0.13299 -0.12396 C 0.15018 -0.1383 0.17275 -0.15264 0.1915 -0.16189 C 0.19792 -0.16906 0.20539 -0.17553 0.21268 -0.17877 C 0.22362 -0.19103 0.23768 -0.20398 0.25035 -0.21161 C 0.2632 -0.22826 0.28073 -0.23312 0.29549 -0.24445 C 0.30782 -0.25324 0.31876 -0.26411 0.33143 -0.27197 C 0.33924 -0.284 0.35105 -0.2803 0.36094 -0.28793 " pathEditMode="relative" rAng="0" ptsTypes="fffffffffffA"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" y="-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0"/>
                            </p:stCondLst>
                            <p:childTnLst>
                              <p:par>
                                <p:cTn id="56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0"/>
                            </p:stCondLst>
                            <p:childTnLst>
                              <p:par>
                                <p:cTn id="60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4000"/>
                            </p:stCondLst>
                            <p:childTnLst>
                              <p:par>
                                <p:cTn id="64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4000"/>
                            </p:stCondLst>
                            <p:childTnLst>
                              <p:par>
                                <p:cTn id="6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0.00139 C 0.01111 -0.00232 0.01493 -0.01041 0.02135 -0.01365 C 0.0276 -0.0296 0.03733 -0.0451 0.04879 -0.05088 C 0.05504 -0.05713 0.05868 -0.06453 0.0658 -0.068 C 0.07292 -0.08025 0.08403 -0.0828 0.0934 -0.09043 C 0.10017 -0.09598 0.09618 -0.09482 0.1026 -0.10292 C 0.10938 -0.11147 0.11771 -0.11818 0.12569 -0.12234 C 0.13194 -0.13344 0.1441 -0.14709 0.1533 -0.15218 C 0.16198 -0.16605 0.15747 -0.16281 0.16545 -0.16675 C 0.1717 -0.17646 0.17795 -0.18386 0.18524 -0.19149 C 0.19479 -0.20121 0.19427 -0.20953 0.20677 -0.21392 C 0.21146 -0.21901 0.22118 -0.22641 0.22517 -0.23358 C 0.22639 -0.2352 0.22708 -0.23751 0.22813 -0.23844 C 0.23073 -0.24121 0.23438 -0.24168 0.23733 -0.24353 C 0.24201 -0.25023 0.24531 -0.25023 0.25139 -0.25324 C 0.25955 -0.2574 0.27083 -0.26157 0.27899 -0.26827 C 0.28038 -0.26966 0.28194 -0.27151 0.28333 -0.27336 C 0.2849 -0.27521 0.28611 -0.27868 0.28785 -0.28053 C 0.29167 -0.284 0.29913 -0.28562 0.3033 -0.2877 C 0.31267 -0.29811 0.325 -0.30273 0.33576 -0.30782 C 0.33698 -0.30944 0.34045 -0.31198 0.34045 -0.31198 " pathEditMode="relative" rAng="0" ptsTypes="ffffffffffffffffffffA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" y="-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6000"/>
                            </p:stCondLst>
                            <p:childTnLst>
                              <p:par>
                                <p:cTn id="7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8000"/>
                            </p:stCondLst>
                            <p:childTnLst>
                              <p:par>
                                <p:cTn id="7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0"/>
                            </p:stCondLst>
                            <p:childTnLst>
                              <p:par>
                                <p:cTn id="77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0"/>
                            </p:stCondLst>
                            <p:childTnLst>
                              <p:par>
                                <p:cTn id="8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5 -0.01411 C -0.07761 -0.00532 -0.01025 -0.01342 -0.21823 -0.01457 C -0.3724 -0.0155 -0.52656 -0.01457 -0.68073 -0.01457 " pathEditMode="relative" rAng="0" ptsTypes="ffA">
                                      <p:cBhvr>
                                        <p:cTn id="8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2000"/>
                            </p:stCondLst>
                            <p:childTnLst>
                              <p:par>
                                <p:cTn id="8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4000"/>
                            </p:stCondLst>
                            <p:childTnLst>
                              <p:par>
                                <p:cTn id="8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6000"/>
                            </p:stCondLst>
                            <p:childTnLst>
                              <p:par>
                                <p:cTn id="9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72895E-6 C 0.00591 0.00324 0.00643 0.00902 0.01268 0.0118 C 0.01841 0.02429 0.02622 0.03539 0.03559 0.04094 C 0.04289 0.05528 0.04271 0.04811 0.05174 0.05782 C 0.05973 0.06615 0.06476 0.07956 0.07431 0.08395 C 0.07709 0.08673 0.07952 0.09089 0.08247 0.09367 C 0.08403 0.09505 0.08577 0.09482 0.08733 0.09598 C 0.09184 0.09968 0.09601 0.10384 0.10035 0.108 C 0.10747 0.11471 0.11355 0.12234 0.12118 0.1272 C 0.12691 0.1309 0.13334 0.13391 0.13924 0.13668 C 0.14237 0.13853 0.14896 0.14177 0.14896 0.142 C 0.15521 0.14848 0.15973 0.1501 0.16667 0.1538 C 0.17257 0.16004 0.17761 0.1649 0.18455 0.16813 C 0.19514 0.17831 0.20799 0.18201 0.21858 0.19219 C 0.22674 0.19982 0.23681 0.20745 0.24445 0.21601 C 0.25209 0.2241 0.25834 0.23335 0.26719 0.23751 C 0.27257 0.2463 0.27882 0.25 0.28507 0.25694 C 0.28785 0.25995 0.29011 0.26388 0.29306 0.26665 C 0.29549 0.26897 0.29862 0.26943 0.30122 0.27151 C 0.304 0.27336 0.3066 0.27614 0.30938 0.27868 C 0.31285 0.28192 0.31528 0.28724 0.31893 0.29071 C 0.32049 0.29209 0.3224 0.29209 0.32379 0.29302 C 0.32605 0.29441 0.32813 0.29579 0.33021 0.29764 C 0.33594 0.30319 0.33959 0.31106 0.34636 0.31476 C 0.35469 0.32609 0.34462 0.31337 0.35452 0.3217 C 0.3625 0.3284 0.36737 0.33349 0.3757 0.33881 C 0.38091 0.34205 0.39184 0.34829 0.39184 0.34852 C 0.40018 0.35985 0.40973 0.36332 0.41927 0.37234 C 0.4375 0.38923 0.42344 0.37997 0.43872 0.38899 C 0.44723 0.40079 0.45799 0.4075 0.46806 0.41559 C 0.48629 0.43039 0.50296 0.44936 0.52327 0.45861 C 0.53039 0.46971 0.52188 0.45837 0.53108 0.46578 C 0.53525 0.46948 0.54289 0.4778 0.54723 0.48266 C 0.55018 0.48566 0.55712 0.48775 0.55712 0.48798 C 0.56702 0.49815 0.56806 0.49908 0.57813 0.5044 C 0.58386 0.51272 0.58646 0.51596 0.59445 0.51874 C 0.59914 0.52614 0.60747 0.53076 0.61389 0.53539 C 0.62049 0.54579 0.63108 0.54834 0.63959 0.55458 C 0.64532 0.55898 0.64983 0.56383 0.65591 0.56661 C 0.65747 0.56846 0.65886 0.57031 0.66077 0.57146 C 0.66285 0.57285 0.66528 0.57262 0.66737 0.57401 C 0.68507 0.58742 0.66493 0.57701 0.67865 0.58349 C 0.68438 0.59205 0.68334 0.59205 0.6948 0.59806 C 0.69653 0.59875 0.69983 0.6006 0.69983 0.60084 " pathEditMode="relative" rAng="0" ptsTypes="fffffffffffffffffffffffffffffffffffffffffffA">
                                      <p:cBhvr>
                                        <p:cTn id="9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8000"/>
                            </p:stCondLst>
                            <p:childTnLst>
                              <p:par>
                                <p:cTn id="9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0"/>
                            </p:stCondLst>
                            <p:childTnLst>
                              <p:par>
                                <p:cTn id="98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2000"/>
                            </p:stCondLst>
                            <p:childTnLst>
                              <p:par>
                                <p:cTn id="10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2000"/>
                            </p:stCondLst>
                            <p:childTnLst>
                              <p:par>
                                <p:cTn id="10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26 -0.24792 C 0.04566 -0.24792 0.10174 -0.17322 0.10174 -0.08141 C 0.10174 0.0104 0.04566 0.0851 -0.02326 0.0851 C -0.09219 0.0851 -0.14826 0.0104 -0.14826 -0.08141 C -0.14826 -0.17322 -0.09219 -0.24792 -0.02326 -0.24792 Z " pathEditMode="relative" rAng="0" ptsTypes="fffff">
                                      <p:cBhvr>
                                        <p:cTn id="10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10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6000"/>
                            </p:stCondLst>
                            <p:childTnLst>
                              <p:par>
                                <p:cTn id="11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6000"/>
                            </p:stCondLst>
                            <p:childTnLst>
                              <p:par>
                                <p:cTn id="117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71 -0.17137 C 0.05521 -0.17137 0.11129 -0.09667 0.11129 -0.00486 C 0.11129 0.08696 0.05521 0.16165 -0.01371 0.16165 C -0.08264 0.16165 -0.13871 0.08696 -0.13871 -0.00486 C -0.13871 -0.09667 -0.08264 -0.17137 -0.01371 -0.17137 Z " pathEditMode="relative" rAng="0" ptsTypes="fffff">
                                      <p:cBhvr>
                                        <p:cTn id="1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22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00"/>
                            </p:stCondLst>
                            <p:childTnLst>
                              <p:par>
                                <p:cTn id="126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00"/>
                            </p:stCondLst>
                            <p:childTnLst>
                              <p:par>
                                <p:cTn id="12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1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34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40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4000"/>
                            </p:stCondLst>
                            <p:childTnLst>
                              <p:par>
                                <p:cTn id="14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1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1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46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8000"/>
                            </p:stCondLst>
                            <p:childTnLst>
                              <p:par>
                                <p:cTn id="15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8000"/>
                            </p:stCondLst>
                            <p:childTnLst>
                              <p:par>
                                <p:cTn id="15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26 -0.24792 C 0.04566 -0.24792 0.10174 -0.17322 0.10174 -0.08141 C 0.10174 0.0104 0.04566 0.0851 -0.02326 0.0851 C -0.09219 0.0851 -0.14826 0.0104 -0.14826 -0.08141 C -0.14826 -0.17322 -0.09219 -0.24792 -0.02326 -0.24792 Z " pathEditMode="relative" rAng="0" ptsTypes="fffff">
                                      <p:cBhvr>
                                        <p:cTn id="1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58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6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62000"/>
                            </p:stCondLst>
                            <p:childTnLst>
                              <p:par>
                                <p:cTn id="16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 -0.17252 C 0.06302 -0.17252 0.1191 -0.09783 0.1191 -0.00601 C 0.1191 0.0858 0.06302 0.1605 -0.0059 0.1605 C -0.07483 0.1605 -0.1309 0.0858 -0.1309 -0.00601 C -0.1309 -0.09783 -0.07483 -0.17252 -0.0059 -0.17252 Z " pathEditMode="relative" rAng="0" ptsTypes="fffff">
                                      <p:cBhvr>
                                        <p:cTn id="16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64000"/>
                            </p:stCondLst>
                            <p:childTnLst>
                              <p:par>
                                <p:cTn id="170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66000"/>
                            </p:stCondLst>
                            <p:childTnLst>
                              <p:par>
                                <p:cTn id="174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66000"/>
                            </p:stCondLst>
                            <p:childTnLst>
                              <p:par>
                                <p:cTn id="177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9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-0.36587 C 0.13784 -0.36587 0.2493 -0.22017 0.2493 -0.04071 C 0.2493 0.13852 0.13784 0.28445 0.00121 0.28445 C -0.13559 0.28445 -0.24688 0.13852 -0.24688 -0.04071 C -0.24688 -0.22017 -0.13559 -0.36587 0.00121 -0.36587 Z " pathEditMode="relative" rAng="0" ptsTypes="fffff">
                                      <p:cBhvr>
                                        <p:cTn id="18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8000"/>
                            </p:stCondLst>
                            <p:childTnLst>
                              <p:par>
                                <p:cTn id="18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70000"/>
                            </p:stCondLst>
                            <p:childTnLst>
                              <p:par>
                                <p:cTn id="186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361 -0.1563 C 0.18195 -0.16 0.18577 -0.17041 0.19289 -0.17734 C 0.20209 -0.18613 0.21025 -0.19769 0.22118 -0.20255 C 0.23091 -0.21226 0.24167 -0.22058 0.25226 -0.22798 C 0.25677 -0.22729 0.26146 -0.22798 0.26563 -0.2259 C 0.27136 -0.22313 0.27292 -0.2074 0.27448 -0.20047 C 0.27414 -0.1237 0.27309 -0.04694 0.27309 0.02936 C 0.27309 0.07375 0.27309 0.12323 0.28039 0.16716 C 0.28507 0.1963 0.29445 0.21526 0.30573 0.23907 C 0.3073 0.24254 0.32431 0.25433 0.32796 0.25595 C 0.33282 0.25803 0.34271 0.26011 0.34271 0.26011 C 0.3507 0.25942 0.35868 0.25942 0.36667 0.25803 C 0.379 0.25641 0.39063 0.2467 0.40226 0.24092 C 0.40747 0.22982 0.40921 0.22104 0.41407 0.20924 C 0.42205 0.19075 0.41771 0.21341 0.42587 0.17988 C 0.43056 0.16185 0.4349 0.14312 0.44236 0.12716 C 0.44601 0.08323 0.43993 0.12693 0.44827 0.10381 C 0.45157 0.09433 0.454 0.07468 0.45556 0.06358 C 0.45747 0.05202 0.46146 0.02936 0.46146 0.02959 C 0.46216 0.01919 0.46216 0.00809 0.4632 -0.00185 C 0.46337 -0.00625 0.46546 -0.01064 0.46598 -0.01503 C 0.46806 -0.02914 0.47101 -0.04301 0.47361 -0.05711 C 0.47396 -0.06313 0.47414 -0.0696 0.475 -0.07584 C 0.4757 -0.08162 0.47709 -0.08694 0.47796 -0.09272 C 0.48004 -0.11307 0.47865 -0.13272 0.48386 -0.15191 C 0.48351 -0.18289 0.48403 -0.21388 0.48247 -0.24486 C 0.48195 -0.24925 0.47917 -0.23214 0.47917 -0.23191 C 0.47674 -0.20948 0.47466 -0.1963 0.47361 -0.17526 C 0.47118 -0.13781 0.47518 -0.15399 0.46893 -0.13295 C 0.46736 -0.08509 0.46337 -0.03885 0.46146 0.00832 C 0.45955 0.06543 0.46337 0.04046 0.45712 0.07375 C 0.45539 0.10381 0.45382 0.12994 0.44966 0.15884 C 0.44809 0.18659 0.44462 0.21387 0.44236 0.24092 C 0.43993 0.27075 0.44323 0.25595 0.43785 0.27491 C 0.43403 0.3015 0.43889 0.26474 0.4349 0.3089 C 0.43368 0.32208 0.42969 0.33503 0.42587 0.34682 C 0.42379 0.35352 0.42309 0.36115 0.42153 0.36786 C 0.41667 0.38589 0.41129 0.4037 0.40521 0.42081 C 0.4033 0.43098 0.40018 0.43861 0.3948 0.44578 C 0.39427 0.44786 0.39445 0.45109 0.39323 0.45248 C 0.39184 0.45456 0.38924 0.45479 0.3875 0.45664 C 0.38282 0.46127 0.38108 0.46289 0.37535 0.46543 C 0.35955 0.48023 0.34948 0.47052 0.325 0.46913 C 0.3198 0.46682 0.31528 0.46335 0.31007 0.46081 C 0.30469 0.45271 0.30243 0.4541 0.29532 0.45017 C 0.29046 0.44023 0.28177 0.43352 0.27743 0.42266 C 0.27605 0.41965 0.27483 0.41526 0.27309 0.41248 C 0.26771 0.40277 0.25816 0.3956 0.25521 0.38266 C 0.25174 0.3674 0.25313 0.37456 0.2507 0.36161 C 0.25035 0.35815 0.24705 0.33133 0.2507 0.32786 C 0.2533 0.32531 0.25278 0.33641 0.25382 0.34057 C 0.25417 0.34219 0.25573 0.34312 0.25677 0.34474 C 0.26025 0.35953 0.25782 0.35352 0.26268 0.3637 C 0.26615 0.37826 0.26459 0.37248 0.26702 0.38266 C 0.26893 0.38982 0.2757 0.40115 0.279 0.40832 C 0.27969 0.40994 0.27952 0.41248 0.28039 0.41456 C 0.28438 0.42381 0.28941 0.43098 0.29688 0.43352 C 0.30052 0.44185 0.30417 0.44185 0.31007 0.44578 C 0.31598 0.45479 0.31459 0.45294 0.32327 0.45664 C 0.32657 0.45757 0.3323 0.46081 0.3323 0.46081 C 0.38577 0.45919 0.37761 0.46289 0.40643 0.45456 C 0.40747 0.45294 0.40834 0.45156 0.40955 0.45017 C 0.41094 0.44948 0.41285 0.44994 0.41407 0.44809 C 0.42361 0.43815 0.43559 0.41872 0.44236 0.4037 C 0.4448 0.39237 0.44757 0.37919 0.45261 0.36994 C 0.45452 0.36624 0.45695 0.36323 0.45834 0.35953 C 0.4625 0.34982 0.46441 0.33803 0.46736 0.32786 C 0.47309 0.30982 0.47969 0.28786 0.48681 0.27075 C 0.49028 0.25341 0.4941 0.23445 0.50174 0.21988 C 0.50556 0.20208 0.50712 0.18867 0.51372 0.17364 C 0.51528 0.16208 0.51893 0.15329 0.52101 0.14196 C 0.52448 0.12208 0.52223 0.1304 0.52691 0.11653 C 0.5283 0.10335 0.52952 0.09687 0.53299 0.08462 C 0.53559 0.05156 0.53976 0.01803 0.54341 -0.01503 C 0.54549 -0.03376 0.54497 -0.05318 0.54914 -0.07168 C 0.55469 -0.1281 0.54532 -0.04301 0.55521 -0.10128 C 0.55973 -0.12856 0.55782 -0.15792 0.56111 -0.18567 C 0.5625 -0.23815 0.55417 -0.24185 0.58334 -0.24694 C 0.6066 -0.25596 0.63091 -0.24948 0.65469 -0.24694 C 0.66007 -0.24185 0.67396 -0.23862 0.67396 -0.23839 C 0.68108 -0.23376 0.68525 -0.23191 0.69323 -0.23006 C 0.69948 -0.22428 0.70573 -0.22497 0.71268 -0.22174 C 0.71927 -0.2118 0.71059 -0.22289 0.72309 -0.21526 C 0.72518 -0.21388 0.72674 -0.21064 0.72882 -0.20902 C 0.73473 -0.2044 0.7415 -0.19931 0.74827 -0.1963 C 0.75348 -0.18891 0.75851 -0.18544 0.76441 -0.17943 C 0.77032 -0.17365 0.77483 -0.16602 0.78091 -0.1607 C 0.78334 -0.15099 0.7875 -0.14359 0.79115 -0.13503 C 0.79289 -0.13156 0.79323 -0.12625 0.79566 -0.1244 C 0.79879 -0.12232 0.80174 -0.12023 0.80452 -0.11815 C 0.80625 -0.10428 0.81025 -0.09203 0.81198 -0.07792 C 0.81528 -0.05249 0.81719 -0.02636 0.81927 0.00023 C 0.81858 0.04346 0.81823 0.08763 0.8165 0.13133 C 0.81632 0.13456 0.81181 0.14705 0.81042 0.15029 C 0.80886 0.15468 0.80452 0.163 0.80452 0.16323 C 0.80417 0.16578 0.80434 0.16901 0.8033 0.17156 C 0.80226 0.17364 0.8 0.17387 0.79879 0.17572 C 0.78872 0.18982 0.80348 0.17526 0.79115 0.18635 C 0.78594 0.19745 0.77917 0.2 0.77205 0.20716 C 0.76632 0.21271 0.76372 0.21896 0.75712 0.22196 C 0.74323 0.23745 0.72483 0.23953 0.70799 0.24555 C 0.66059 0.2437 0.64809 0.24716 0.61164 0.23075 C 0.604 0.22312 0.59705 0.21896 0.58941 0.21179 C 0.58455 0.20716 0.58056 0.20161 0.57605 0.19699 C 0.57066 0.19167 0.56546 0.17988 0.56111 0.17364 C 0.55573 0.16601 0.55105 0.15884 0.5448 0.1526 C 0.54184 0.14959 0.53594 0.14404 0.53594 0.14427 C 0.53403 0.15237 0.53264 0.15953 0.52986 0.16716 C 0.52761 0.18728 0.52848 0.20716 0.52396 0.22659 C 0.52309 0.27029 0.52414 0.30011 0.51372 0.33849 C 0.51077 0.36878 0.50625 0.39861 0.5033 0.42936 C 0.50226 0.46289 0.49966 0.49479 0.50174 0.52855 C 0.51025 0.5267 0.51858 0.52439 0.52691 0.52208 C 0.53316 0.5193 0.53872 0.51468 0.5448 0.51167 C 0.54896 0.50797 0.55174 0.50335 0.55521 0.49872 C 0.56181 0.47977 0.55868 0.4874 0.56424 0.4756 C 0.56459 0.47329 0.56511 0.47121 0.56563 0.46913 C 0.56615 0.46635 0.5665 0.45826 0.56702 0.46081 C 0.57153 0.48023 0.56424 0.49109 0.58039 0.49664 C 0.58594 0.5082 0.59497 0.51329 0.60417 0.51768 C 0.61164 0.51722 0.61927 0.51815 0.62657 0.5156 C 0.629 0.51514 0.6415 0.50034 0.64427 0.49664 C 0.66129 0.4756 0.64115 0.50335 0.66059 0.4756 C 0.66407 0.47052 0.66997 0.46936 0.67396 0.46543 C 0.68629 0.45109 0.67639 0.45711 0.68577 0.45248 C 0.68733 0.44901 0.68837 0.44531 0.69028 0.44185 C 0.6948 0.43422 0.70521 0.42081 0.70521 0.42081 C 0.7073 0.4104 0.71042 0.41156 0.71546 0.4037 C 0.72049 0.39676 0.72466 0.38635 0.72882 0.37826 C 0.73264 0.3637 0.73768 0.35907 0.74236 0.34474 C 0.74705 0.3304 0.75087 0.31537 0.75712 0.30266 C 0.75816 0.29849 0.75834 0.29387 0.76007 0.28971 C 0.76389 0.28 0.77361 0.26219 0.77361 0.26219 C 0.77552 0.24555 0.78195 0.23491 0.78664 0.21988 C 0.79983 0.17896 0.79167 0.19745 0.8033 0.17364 C 0.80643 0.15745 0.81233 0.14497 0.8165 0.12924 C 0.82153 0.11052 0.82518 0.09572 0.83282 0.07838 C 0.8382 0.05225 0.84566 0.02589 0.85521 0.00231 C 0.85677 -0.01156 0.86007 -0.02058 0.86407 -0.03376 C 0.86615 -0.0407 0.86997 -0.0548 0.86997 -0.0548 C 0.87049 -0.05873 0.87014 -0.06336 0.87153 -0.06729 C 0.87223 -0.07006 0.87518 -0.07099 0.87605 -0.07376 C 0.88698 -0.11469 0.87344 -0.08255 0.88195 -0.10128 C 0.88507 -0.1244 0.88924 -0.1496 0.89688 -0.17087 C 0.89775 -0.18474 0.89757 -0.19353 0.90261 -0.20486 C 0.90469 -0.21919 0.9073 -0.22428 0.91164 -0.23862 C 0.91823 -0.26174 0.91598 -0.27607 0.93525 -0.28301 C 0.94132 -0.28232 0.9474 -0.28324 0.95313 -0.28093 C 0.95521 -0.28023 0.95573 -0.27607 0.95764 -0.27445 C 0.95886 -0.2733 0.96059 -0.27307 0.96216 -0.27237 C 0.96841 -0.26336 0.975 -0.25341 0.98004 -0.24278 C 0.98334 -0.22798 0.98664 -0.21295 0.99028 -0.19839 C 0.9915 -0.17688 0.9941 -0.1563 0.99618 -0.13503 C 0.99566 -0.02521 1.01615 0.0904 0.99184 0.19468 C 0.98976 0.21318 0.98577 0.23283 0.98004 0.24971 C 0.975 0.28416 0.97865 0.27121 0.97257 0.28971 C 0.96858 0.31815 0.97101 0.30358 0.96511 0.33179 C 0.96268 0.34312 0.95417 0.35953 0.95174 0.36994 C 0.94497 0.39861 0.94046 0.42705 0.93525 0.45664 C 0.93438 0.47768 0.93212 0.49017 0.92952 0.50959 C 0.929 0.52277 0.92796 0.56323 0.92796 0.54959 C 0.92796 0.50543 0.92865 0.46081 0.92952 0.41664 C 0.92969 0.4074 0.93143 0.39815 0.9323 0.38936 C 0.93195 0.35907 0.9323 0.32832 0.93091 0.29803 C 0.93039 0.28624 0.92587 0.27583 0.92344 0.26451 C 0.91754 0.23745 0.91146 0.21063 0.90122 0.18635 C 0.89462 0.17086 0.88768 0.15792 0.88039 0.14404 C 0.87657 0.13664 0.87743 0.13387 0.87292 0.12924 C 0.8698 0.12624 0.86198 0.11653 0.85816 0.11445 C 0.85417 0.1126 0.84636 0.11029 0.84636 0.11052 C 0.83681 0.11121 0.81736 0.10242 0.82552 0.123 C 0.82639 0.12508 0.82848 0.12578 0.82986 0.12716 C 0.83664 0.1415 0.84896 0.15861 0.86111 0.163 C 0.87136 0.1704 0.89514 0.17156 0.89514 0.17179 C 0.90556 0.17849 0.91684 0.17687 0.92796 0.17988 C 0.97657 0.17896 1.07361 0.1778 1.07361 0.17803 " pathEditMode="relative" rAng="0" ptsTypes="fffffffffffffffffffffffffffffffffffffffffffffffffffffffffffffffffffffffffffffffffffffffffffffffffffffffffffffffffffffffffffffffffffffffffffffffffffffffffffffffffffffffffffffffA">
                                      <p:cBhvr>
                                        <p:cTn id="189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" y="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75000"/>
                            </p:stCondLst>
                            <p:childTnLst>
                              <p:par>
                                <p:cTn id="19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77000"/>
                            </p:stCondLst>
                            <p:childTnLst>
                              <p:par>
                                <p:cTn id="194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1" dur="65827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>
                <p:cTn id="20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19" grpId="3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1" animBg="1"/>
      <p:bldP spid="21" grpId="2" animBg="1"/>
      <p:bldP spid="17" grpId="0" animBg="1"/>
      <p:bldP spid="17" grpId="1" animBg="1"/>
      <p:bldP spid="17" grpId="2" animBg="1"/>
      <p:bldP spid="17" grpId="3" animBg="1"/>
      <p:bldP spid="11" grpId="0" animBg="1"/>
      <p:bldP spid="11" grpId="1" animBg="1"/>
      <p:bldP spid="11" grpId="2" animBg="1"/>
      <p:bldP spid="11" grpId="3" animBg="1"/>
      <p:bldP spid="13" grpId="0" animBg="1"/>
      <p:bldP spid="13" grpId="1" animBg="1"/>
      <p:bldP spid="13" grpId="2" animBg="1"/>
      <p:bldP spid="13" grpId="3" animBg="1"/>
      <p:bldP spid="15" grpId="0" animBg="1"/>
      <p:bldP spid="15" grpId="1" animBg="1"/>
      <p:bldP spid="15" grpId="2" animBg="1"/>
      <p:bldP spid="15" grpId="3" animBg="1"/>
      <p:bldP spid="16" grpId="0" animBg="1"/>
      <p:bldP spid="16" grpId="1" animBg="1"/>
      <p:bldP spid="16" grpId="2" animBg="1"/>
      <p:bldP spid="16" grpId="3" animBg="1"/>
      <p:bldP spid="22" grpId="0" animBg="1"/>
      <p:bldP spid="22" grpId="1" animBg="1"/>
      <p:bldP spid="22" grpId="2" animBg="1"/>
      <p:bldP spid="22" grpId="3" animBg="1"/>
      <p:bldP spid="24" grpId="0" animBg="1"/>
      <p:bldP spid="24" grpId="1" animBg="1"/>
      <p:bldP spid="24" grpId="2" animBg="1"/>
      <p:bldP spid="24" grpId="3" animBg="1"/>
      <p:bldP spid="25" grpId="0" animBg="1"/>
      <p:bldP spid="25" grpId="1" animBg="1"/>
      <p:bldP spid="25" grpId="2" animBg="1"/>
      <p:bldP spid="25" grpId="3" animBg="1"/>
      <p:bldP spid="26" grpId="0" animBg="1"/>
      <p:bldP spid="26" grpId="1" animBg="1"/>
      <p:bldP spid="26" grpId="2" animBg="1"/>
      <p:bldP spid="26" grpId="3" animBg="1"/>
      <p:bldP spid="27" grpId="0" animBg="1"/>
      <p:bldP spid="27" grpId="1" animBg="1"/>
      <p:bldP spid="27" grpId="2" animBg="1"/>
      <p:bldP spid="27" grpId="3" animBg="1"/>
      <p:bldP spid="28" grpId="0" animBg="1"/>
      <p:bldP spid="28" grpId="1" animBg="1"/>
      <p:bldP spid="28" grpId="2" animBg="1"/>
      <p:bldP spid="28" grpId="3" animBg="1"/>
      <p:bldP spid="29" grpId="0" animBg="1"/>
      <p:bldP spid="29" grpId="1" animBg="1"/>
      <p:bldP spid="29" grpId="2" animBg="1"/>
      <p:bldP spid="29" grpId="3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и по запросу флаг северный фло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" y="162785"/>
            <a:ext cx="9164603" cy="6499245"/>
          </a:xfrm>
          <a:prstGeom prst="rect">
            <a:avLst/>
          </a:prstGeom>
          <a:noFill/>
        </p:spPr>
      </p:pic>
      <p:pic>
        <p:nvPicPr>
          <p:cNvPr id="7177" name="Picture 9" descr="131399RO-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699705">
            <a:off x="2627317" y="1178971"/>
            <a:ext cx="2243137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15" descr="131402RO-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1323433"/>
            <a:ext cx="23431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6" name="Picture 18" descr="131399RO-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275" y="1107533"/>
            <a:ext cx="2243138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7" name="Picture 19" descr="131402RO-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199104">
            <a:off x="3132138" y="1107533"/>
            <a:ext cx="23431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9" name="Picture 21" descr="131399RO-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4594"/>
          <a:stretch>
            <a:fillRect/>
          </a:stretch>
        </p:blipFill>
        <p:spPr bwMode="auto">
          <a:xfrm rot="1872330">
            <a:off x="5580067" y="2331496"/>
            <a:ext cx="2243137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0" name="Picture 22" descr="131399RO-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4594"/>
          <a:stretch>
            <a:fillRect/>
          </a:stretch>
        </p:blipFill>
        <p:spPr bwMode="auto">
          <a:xfrm rot="19076986" flipH="1">
            <a:off x="1908175" y="2763296"/>
            <a:ext cx="20891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1" name="Picture 23" descr="131399RO-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41" b="51021"/>
          <a:stretch>
            <a:fillRect/>
          </a:stretch>
        </p:blipFill>
        <p:spPr bwMode="auto">
          <a:xfrm rot="478753">
            <a:off x="3132142" y="3268120"/>
            <a:ext cx="209867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2" name="Picture 24" descr="131399RO-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41" b="51021"/>
          <a:stretch>
            <a:fillRect/>
          </a:stretch>
        </p:blipFill>
        <p:spPr bwMode="auto">
          <a:xfrm rot="-1595957">
            <a:off x="4572004" y="2475954"/>
            <a:ext cx="209867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3" name="Picture 25" descr="131402RO-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5112"/>
          <a:stretch>
            <a:fillRect/>
          </a:stretch>
        </p:blipFill>
        <p:spPr bwMode="auto">
          <a:xfrm rot="1306343">
            <a:off x="4284663" y="2836321"/>
            <a:ext cx="23431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Служить России 3 куплет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099144" y="5650028"/>
            <a:ext cx="856732" cy="856821"/>
          </a:xfrm>
          <a:prstGeom prst="rect">
            <a:avLst/>
          </a:prstGeom>
        </p:spPr>
      </p:pic>
      <p:pic>
        <p:nvPicPr>
          <p:cNvPr id="15364" name="Picture 4" descr="Картинки по запросу морская пехота северный флот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222" y="0"/>
            <a:ext cx="9144225" cy="68580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0" y="6090566"/>
            <a:ext cx="9144000" cy="861738"/>
          </a:xfrm>
          <a:prstGeom prst="rect">
            <a:avLst/>
          </a:prstGeom>
          <a:noFill/>
        </p:spPr>
        <p:txBody>
          <a:bodyPr wrap="square" lIns="91400" tIns="45702" rIns="91400" bIns="45702" rtlCol="0">
            <a:spAutoFit/>
          </a:bodyPr>
          <a:lstStyle/>
          <a:p>
            <a:pPr algn="ctr" defTabSz="914116"/>
            <a:r>
              <a:rPr lang="ru-RU" sz="2400" b="1" dirty="0">
                <a:solidFill>
                  <a:prstClr val="black"/>
                </a:solidFill>
              </a:rPr>
              <a:t>Морская пехота Северного флота </a:t>
            </a:r>
          </a:p>
          <a:p>
            <a:pPr algn="ctr" defTabSz="914116"/>
            <a:r>
              <a:rPr lang="ru-RU" sz="2400" b="1" dirty="0">
                <a:solidFill>
                  <a:prstClr val="black"/>
                </a:solidFill>
              </a:rPr>
              <a:t>проходит месячный лагерный сбор</a:t>
            </a:r>
          </a:p>
        </p:txBody>
      </p:sp>
      <p:pic>
        <p:nvPicPr>
          <p:cNvPr id="15366" name="Picture 6" descr="Похожее изображение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-229164"/>
            <a:ext cx="9211439" cy="70871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0"/>
                            </p:stCondLst>
                            <p:childTnLst>
                              <p:par>
                                <p:cTn id="28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000"/>
                            </p:stCondLst>
                            <p:childTnLst>
                              <p:par>
                                <p:cTn id="3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0"/>
                            </p:stCondLst>
                            <p:childTnLst>
                              <p:par>
                                <p:cTn id="37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000"/>
                            </p:stCondLst>
                            <p:childTnLst>
                              <p:par>
                                <p:cTn id="4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3000"/>
                            </p:stCondLst>
                            <p:childTnLst>
                              <p:par>
                                <p:cTn id="46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0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8000"/>
                            </p:stCondLst>
                            <p:childTnLst>
                              <p:par>
                                <p:cTn id="55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000"/>
                            </p:stCondLst>
                            <p:childTnLst>
                              <p:par>
                                <p:cTn id="5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3000"/>
                            </p:stCondLst>
                            <p:childTnLst>
                              <p:par>
                                <p:cTn id="64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7000"/>
                            </p:stCondLst>
                            <p:childTnLst>
                              <p:par>
                                <p:cTn id="6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9000"/>
                            </p:stCondLst>
                            <p:childTnLst>
                              <p:par>
                                <p:cTn id="73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3000"/>
                            </p:stCondLst>
                            <p:childTnLst>
                              <p:par>
                                <p:cTn id="7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4000"/>
                            </p:stCondLst>
                            <p:childTnLst>
                              <p:par>
                                <p:cTn id="82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8000"/>
                            </p:stCondLst>
                            <p:childTnLst>
                              <p:par>
                                <p:cTn id="8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71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71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71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71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718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71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71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71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71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2000"/>
                            </p:stCondLst>
                            <p:childTnLst>
                              <p:par>
                                <p:cTn id="10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40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60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8000"/>
                            </p:stCondLst>
                            <p:childTnLst>
                              <p:par>
                                <p:cTn id="1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2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2000"/>
                            </p:stCondLst>
                            <p:childTnLst>
                              <p:par>
                                <p:cTn id="1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64000"/>
                            </p:stCondLst>
                            <p:childTnLst>
                              <p:par>
                                <p:cTn id="1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20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6000"/>
                            </p:stCondLst>
                            <p:childTnLst>
                              <p:par>
                                <p:cTn id="1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4" dur="6026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1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ÐÐ°ÑÑÐ¸Ð½ÐºÐ¸ Ð¿Ð¾ Ð·Ð°Ð¿ÑÐ¾ÑÑ ÑÐµÐ²ÐµÑÐ½Ð¾Ðµ Ð¼Ð¾ÑÐµ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55" name="Picture 15" descr="OBL-32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04664"/>
            <a:ext cx="16160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6" name="Picture 16" descr="OBL-32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9700" y="404813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8" name="Picture 18" descr="OBL-32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319072">
            <a:off x="3132138" y="1916113"/>
            <a:ext cx="16160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6" descr="OBL-32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3212976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5" descr="OBL-32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2852936"/>
            <a:ext cx="16160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8" descr="OBL-32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84221">
            <a:off x="6201880" y="1492903"/>
            <a:ext cx="16160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5" descr="OBL-32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8175" y="333375"/>
            <a:ext cx="16160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6" descr="OBL-32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476672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5" descr="OBL-32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3140968"/>
            <a:ext cx="16160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АСФ-Экипаж 2 фрагмент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 cstate="screen"/>
          <a:stretch>
            <a:fillRect/>
          </a:stretch>
        </p:blipFill>
        <p:spPr>
          <a:xfrm>
            <a:off x="8423920" y="5949280"/>
            <a:ext cx="720080" cy="720080"/>
          </a:xfrm>
          <a:prstGeom prst="rect">
            <a:avLst/>
          </a:prstGeom>
        </p:spPr>
      </p:pic>
      <p:pic>
        <p:nvPicPr>
          <p:cNvPr id="13" name="Picture 2" descr="https://pp.userapi.com/c851036/v851036717/784e6/KbWbDt0eZy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21909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0"/>
                            </p:stCondLst>
                            <p:childTnLst>
                              <p:par>
                                <p:cTn id="38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000"/>
                            </p:stCondLst>
                            <p:childTnLst>
                              <p:par>
                                <p:cTn id="42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00"/>
                            </p:stCondLst>
                            <p:childTnLst>
                              <p:par>
                                <p:cTn id="4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9000"/>
                            </p:stCondLst>
                            <p:childTnLst>
                              <p:par>
                                <p:cTn id="52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3000"/>
                            </p:stCondLst>
                            <p:childTnLst>
                              <p:par>
                                <p:cTn id="56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000"/>
                            </p:stCondLst>
                            <p:childTnLst>
                              <p:par>
                                <p:cTn id="6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0"/>
                            </p:stCondLst>
                            <p:childTnLst>
                              <p:par>
                                <p:cTn id="66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9000"/>
                            </p:stCondLst>
                            <p:childTnLst>
                              <p:par>
                                <p:cTn id="70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0"/>
                            </p:stCondLst>
                            <p:childTnLst>
                              <p:par>
                                <p:cTn id="7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1000"/>
                            </p:stCondLst>
                            <p:childTnLst>
                              <p:par>
                                <p:cTn id="80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0"/>
                            </p:stCondLst>
                            <p:childTnLst>
                              <p:par>
                                <p:cTn id="84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6000"/>
                            </p:stCondLst>
                            <p:childTnLst>
                              <p:par>
                                <p:cTn id="8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7000"/>
                            </p:stCondLst>
                            <p:childTnLst>
                              <p:par>
                                <p:cTn id="94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1000"/>
                            </p:stCondLst>
                            <p:childTnLst>
                              <p:par>
                                <p:cTn id="98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2000"/>
                            </p:stCondLst>
                            <p:childTnLst>
                              <p:par>
                                <p:cTn id="10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3000"/>
                            </p:stCondLst>
                            <p:childTnLst>
                              <p:par>
                                <p:cTn id="108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7000"/>
                            </p:stCondLst>
                            <p:childTnLst>
                              <p:par>
                                <p:cTn id="112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8000"/>
                            </p:stCondLst>
                            <p:childTnLst>
                              <p:par>
                                <p:cTn id="1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22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3000"/>
                            </p:stCondLst>
                            <p:childTnLst>
                              <p:par>
                                <p:cTn id="126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8" dur="4709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1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1"/>
          <p:cNvSpPr txBox="1">
            <a:spLocks/>
          </p:cNvSpPr>
          <p:nvPr/>
        </p:nvSpPr>
        <p:spPr bwMode="auto">
          <a:xfrm>
            <a:off x="3275856" y="1"/>
            <a:ext cx="5868144" cy="692696"/>
          </a:xfrm>
          <a:prstGeom prst="roundRect">
            <a:avLst>
              <a:gd name="adj" fmla="val 21667"/>
            </a:avLst>
          </a:prstGeom>
          <a:solidFill>
            <a:srgbClr val="FFFFFF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kern="0" dirty="0" smtClean="0">
                <a:solidFill>
                  <a:srgbClr val="0033CC"/>
                </a:solidFill>
                <a:latin typeface="Arial"/>
              </a:rPr>
              <a:t>Интерактивные платформы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392238" y="873457"/>
            <a:ext cx="7345362" cy="1022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"</a:t>
            </a:r>
            <a:r>
              <a:rPr kumimoji="0" lang="ru-RU" alt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Учи.ру</a:t>
            </a: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" - уникальный всероссийский портал для изучения школьных предметов</a:t>
            </a:r>
          </a:p>
        </p:txBody>
      </p:sp>
      <p:pic>
        <p:nvPicPr>
          <p:cNvPr id="4" name="Picture 5" descr="http://lichnyykabinet.ru/wp-content/uploads/2017/05/uchiru.jpg"/>
          <p:cNvPicPr>
            <a:picLocks noChangeAspect="1" noChangeArrowheads="1"/>
          </p:cNvPicPr>
          <p:nvPr/>
        </p:nvPicPr>
        <p:blipFill>
          <a:blip r:embed="rId2" cstate="print"/>
          <a:srcRect t="15211" r="-536"/>
          <a:stretch>
            <a:fillRect/>
          </a:stretch>
        </p:blipFill>
        <p:spPr bwMode="auto">
          <a:xfrm>
            <a:off x="1398588" y="2628047"/>
            <a:ext cx="7745412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048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CE10-CCB0-4F89-8984-A3FC26E8BB75}" type="slidenum">
              <a:rPr lang="ru-RU" smtClean="0">
                <a:solidFill>
                  <a:prstClr val="white">
                    <a:lumMod val="50000"/>
                  </a:prstClr>
                </a:solidFill>
              </a:rPr>
              <a:pPr/>
              <a:t>19</a:t>
            </a:fld>
            <a:endParaRPr lang="ru-RU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l="8383" t="8755" r="9875" b="4076"/>
          <a:stretch>
            <a:fillRect/>
          </a:stretch>
        </p:blipFill>
        <p:spPr bwMode="auto">
          <a:xfrm>
            <a:off x="3562350" y="763447"/>
            <a:ext cx="5581650" cy="47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s://2.bp.blogspot.com/-ifWCn_AM3Zo/WaqZxy9C1DI/AAAAAAAAre4/0pFmfu6LsVc4LpzOH5z_yLr5K--VaP7xgCLcBGAs/s1600/FY0RG0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7704" y="5557838"/>
            <a:ext cx="2312988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275856" y="1"/>
            <a:ext cx="5868144" cy="692696"/>
          </a:xfrm>
          <a:prstGeom prst="roundRect">
            <a:avLst>
              <a:gd name="adj" fmla="val 21667"/>
            </a:avLst>
          </a:prstGeom>
          <a:solidFill>
            <a:srgbClr val="FFFFFF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kern="0" dirty="0" smtClean="0">
                <a:solidFill>
                  <a:srgbClr val="0033CC"/>
                </a:solidFill>
                <a:latin typeface="Arial"/>
              </a:rPr>
              <a:t>Интерактивные платформы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899050" y="5809922"/>
            <a:ext cx="2663825" cy="676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Все олимпиады – </a:t>
            </a: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бесплатные</a:t>
            </a: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38305" y="1360943"/>
            <a:ext cx="21828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Участие в олимпиадах, подготовка к ВПР, ОГЭ, ЕГЭ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1"/>
          <p:cNvSpPr txBox="1">
            <a:spLocks/>
          </p:cNvSpPr>
          <p:nvPr/>
        </p:nvSpPr>
        <p:spPr bwMode="auto">
          <a:xfrm>
            <a:off x="3330448" y="1"/>
            <a:ext cx="5760000" cy="692696"/>
          </a:xfrm>
          <a:prstGeom prst="roundRect">
            <a:avLst>
              <a:gd name="adj" fmla="val 21667"/>
            </a:avLst>
          </a:prstGeom>
          <a:solidFill>
            <a:srgbClr val="FFFFFF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ФГОС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17262" y="5714899"/>
            <a:ext cx="2057400" cy="365125"/>
          </a:xfrm>
          <a:noFill/>
        </p:spPr>
        <p:txBody>
          <a:bodyPr/>
          <a:lstStyle/>
          <a:p>
            <a:fld id="{0C6CEED5-2679-4359-B80F-5A908D2810FF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10" name="AutoShape 32"/>
          <p:cNvSpPr>
            <a:spLocks noChangeArrowheads="1"/>
          </p:cNvSpPr>
          <p:nvPr/>
        </p:nvSpPr>
        <p:spPr bwMode="auto">
          <a:xfrm>
            <a:off x="6898983" y="2571644"/>
            <a:ext cx="1728787" cy="5032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2975" y="50694"/>
            <a:ext cx="23034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1296541" y="1804882"/>
            <a:ext cx="2283664" cy="6842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CC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2000" b="1">
                <a:latin typeface="Times New Roman" pitchFamily="18" charset="0"/>
                <a:cs typeface="Times New Roman" pitchFamily="18" charset="0"/>
              </a:rPr>
              <a:t>ЛИЧНОСТНЫЕ</a:t>
            </a: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1274425" y="2597044"/>
            <a:ext cx="2520950" cy="7191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CCFF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1600" b="1" u="sng">
                <a:latin typeface="Times New Roman" pitchFamily="18" charset="0"/>
                <a:cs typeface="Times New Roman" pitchFamily="18" charset="0"/>
              </a:rPr>
              <a:t>САМООПРЕДЕЛЕНИЕ:</a:t>
            </a:r>
          </a:p>
          <a:p>
            <a:pPr algn="ctr" eaLnBrk="0" hangingPunct="0"/>
            <a:r>
              <a:rPr lang="ru-RU" sz="1100" b="1">
                <a:latin typeface="Times New Roman" pitchFamily="18" charset="0"/>
                <a:cs typeface="Times New Roman" pitchFamily="18" charset="0"/>
              </a:rPr>
              <a:t>внутренняя позиция школьника;</a:t>
            </a:r>
          </a:p>
          <a:p>
            <a:pPr algn="ctr" eaLnBrk="0" hangingPunct="0"/>
            <a:r>
              <a:rPr lang="ru-RU" sz="1100" b="1">
                <a:latin typeface="Times New Roman" pitchFamily="18" charset="0"/>
                <a:cs typeface="Times New Roman" pitchFamily="18" charset="0"/>
              </a:rPr>
              <a:t>самоидентификация;</a:t>
            </a:r>
          </a:p>
          <a:p>
            <a:pPr algn="ctr" eaLnBrk="0" hangingPunct="0"/>
            <a:r>
              <a:rPr lang="ru-RU" sz="1100" b="1">
                <a:latin typeface="Times New Roman" pitchFamily="18" charset="0"/>
                <a:cs typeface="Times New Roman" pitchFamily="18" charset="0"/>
              </a:rPr>
              <a:t>самоуважение и самооценка</a:t>
            </a:r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>
            <a:off x="1276013" y="3460644"/>
            <a:ext cx="2663825" cy="8651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CCFF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1600" b="1" u="sng">
                <a:latin typeface="Times New Roman" pitchFamily="18" charset="0"/>
                <a:cs typeface="Times New Roman" pitchFamily="18" charset="0"/>
              </a:rPr>
              <a:t>СМЫСЛООБРАЗОВАНИЕ:</a:t>
            </a:r>
          </a:p>
          <a:p>
            <a:pPr algn="ctr" eaLnBrk="0" hangingPunct="0"/>
            <a:r>
              <a:rPr lang="ru-RU" sz="1100" b="1">
                <a:latin typeface="Times New Roman" pitchFamily="18" charset="0"/>
                <a:cs typeface="Times New Roman" pitchFamily="18" charset="0"/>
              </a:rPr>
              <a:t>мотивация (учебная, социальная);</a:t>
            </a:r>
          </a:p>
          <a:p>
            <a:pPr algn="ctr" eaLnBrk="0" hangingPunct="0"/>
            <a:r>
              <a:rPr lang="ru-RU" sz="1100" b="1">
                <a:latin typeface="Times New Roman" pitchFamily="18" charset="0"/>
                <a:cs typeface="Times New Roman" pitchFamily="18" charset="0"/>
              </a:rPr>
              <a:t>границы собственного</a:t>
            </a:r>
          </a:p>
          <a:p>
            <a:pPr algn="ctr" eaLnBrk="0" hangingPunct="0"/>
            <a:r>
              <a:rPr lang="ru-RU" sz="1100" b="1">
                <a:latin typeface="Times New Roman" pitchFamily="18" charset="0"/>
                <a:cs typeface="Times New Roman" pitchFamily="18" charset="0"/>
              </a:rPr>
              <a:t>знания и «незнания»</a:t>
            </a:r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1276013" y="4395682"/>
            <a:ext cx="2519362" cy="15605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CCFF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1600" b="1" u="sng">
                <a:latin typeface="Times New Roman" pitchFamily="18" charset="0"/>
                <a:cs typeface="Times New Roman" pitchFamily="18" charset="0"/>
              </a:rPr>
              <a:t>Ценностная и </a:t>
            </a:r>
          </a:p>
          <a:p>
            <a:pPr algn="ctr" eaLnBrk="0" hangingPunct="0"/>
            <a:r>
              <a:rPr lang="ru-RU" sz="1600" b="1" u="sng">
                <a:latin typeface="Times New Roman" pitchFamily="18" charset="0"/>
                <a:cs typeface="Times New Roman" pitchFamily="18" charset="0"/>
              </a:rPr>
              <a:t>морально-этическая</a:t>
            </a:r>
          </a:p>
          <a:p>
            <a:pPr algn="ctr" eaLnBrk="0" hangingPunct="0"/>
            <a:r>
              <a:rPr lang="ru-RU" sz="1600" b="1" u="sng">
                <a:latin typeface="Times New Roman" pitchFamily="18" charset="0"/>
                <a:cs typeface="Times New Roman" pitchFamily="18" charset="0"/>
              </a:rPr>
              <a:t>ориентация:</a:t>
            </a:r>
          </a:p>
          <a:p>
            <a:pPr algn="ctr" eaLnBrk="0" hangingPunct="0"/>
            <a:r>
              <a:rPr lang="ru-RU" sz="1100" b="1">
                <a:latin typeface="Times New Roman" pitchFamily="18" charset="0"/>
                <a:cs typeface="Times New Roman" pitchFamily="18" charset="0"/>
              </a:rPr>
              <a:t>ориентация на выполнение</a:t>
            </a:r>
          </a:p>
          <a:p>
            <a:pPr algn="ctr" eaLnBrk="0" hangingPunct="0"/>
            <a:r>
              <a:rPr lang="ru-RU" sz="1100" b="1">
                <a:latin typeface="Times New Roman" pitchFamily="18" charset="0"/>
                <a:cs typeface="Times New Roman" pitchFamily="18" charset="0"/>
              </a:rPr>
              <a:t>морально-нравственных норм;</a:t>
            </a:r>
          </a:p>
          <a:p>
            <a:pPr algn="ctr" eaLnBrk="0" hangingPunct="0"/>
            <a:r>
              <a:rPr lang="ru-RU" sz="1100" b="1">
                <a:latin typeface="Times New Roman" pitchFamily="18" charset="0"/>
                <a:cs typeface="Times New Roman" pitchFamily="18" charset="0"/>
              </a:rPr>
              <a:t>способность к решению моральных</a:t>
            </a:r>
          </a:p>
          <a:p>
            <a:pPr algn="ctr" eaLnBrk="0" hangingPunct="0"/>
            <a:r>
              <a:rPr lang="ru-RU" sz="1100" b="1">
                <a:latin typeface="Times New Roman" pitchFamily="18" charset="0"/>
                <a:cs typeface="Times New Roman" pitchFamily="18" charset="0"/>
              </a:rPr>
              <a:t>проблем на основе децентрации;</a:t>
            </a:r>
          </a:p>
          <a:p>
            <a:pPr algn="ctr" eaLnBrk="0" hangingPunct="0"/>
            <a:r>
              <a:rPr lang="ru-RU" sz="1100" b="1">
                <a:latin typeface="Times New Roman" pitchFamily="18" charset="0"/>
                <a:cs typeface="Times New Roman" pitchFamily="18" charset="0"/>
              </a:rPr>
              <a:t>оценка своих поступков</a:t>
            </a:r>
            <a:r>
              <a:rPr lang="ru-RU" sz="11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3683723" y="1804882"/>
            <a:ext cx="2879725" cy="6842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CC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МЕТАПРЕДМЕТНЫЕ</a:t>
            </a:r>
          </a:p>
        </p:txBody>
      </p:sp>
      <p:sp>
        <p:nvSpPr>
          <p:cNvPr id="20" name="AutoShape 11"/>
          <p:cNvSpPr>
            <a:spLocks noChangeArrowheads="1"/>
          </p:cNvSpPr>
          <p:nvPr/>
        </p:nvSpPr>
        <p:spPr bwMode="auto">
          <a:xfrm>
            <a:off x="3917349" y="2597044"/>
            <a:ext cx="2520950" cy="7191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CCFF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1600" b="1" u="sng">
                <a:latin typeface="Times New Roman" pitchFamily="18" charset="0"/>
                <a:cs typeface="Times New Roman" pitchFamily="18" charset="0"/>
              </a:rPr>
              <a:t>РЕГУЛЯТИВНЫЕ:</a:t>
            </a:r>
          </a:p>
          <a:p>
            <a:pPr algn="ctr" eaLnBrk="0" hangingPunct="0"/>
            <a:r>
              <a:rPr lang="ru-RU" sz="1100" b="1">
                <a:latin typeface="Times New Roman" pitchFamily="18" charset="0"/>
                <a:cs typeface="Times New Roman" pitchFamily="18" charset="0"/>
              </a:rPr>
              <a:t>управление своей деятельностью;</a:t>
            </a:r>
          </a:p>
          <a:p>
            <a:pPr algn="ctr" eaLnBrk="0" hangingPunct="0"/>
            <a:r>
              <a:rPr lang="ru-RU" sz="1100" b="1">
                <a:latin typeface="Times New Roman" pitchFamily="18" charset="0"/>
                <a:cs typeface="Times New Roman" pitchFamily="18" charset="0"/>
              </a:rPr>
              <a:t>контроль и коррекция;</a:t>
            </a:r>
          </a:p>
          <a:p>
            <a:pPr algn="ctr" eaLnBrk="0" hangingPunct="0"/>
            <a:r>
              <a:rPr lang="ru-RU" sz="1100" b="1">
                <a:latin typeface="Times New Roman" pitchFamily="18" charset="0"/>
                <a:cs typeface="Times New Roman" pitchFamily="18" charset="0"/>
              </a:rPr>
              <a:t>инициативность и самостоятельность</a:t>
            </a:r>
          </a:p>
        </p:txBody>
      </p:sp>
      <p:sp>
        <p:nvSpPr>
          <p:cNvPr id="21" name="AutoShape 12"/>
          <p:cNvSpPr>
            <a:spLocks noChangeArrowheads="1"/>
          </p:cNvSpPr>
          <p:nvPr/>
        </p:nvSpPr>
        <p:spPr bwMode="auto">
          <a:xfrm>
            <a:off x="4069065" y="3460644"/>
            <a:ext cx="2520950" cy="7191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CCFF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1600" b="1" u="sng">
                <a:latin typeface="Times New Roman" pitchFamily="18" charset="0"/>
                <a:cs typeface="Times New Roman" pitchFamily="18" charset="0"/>
              </a:rPr>
              <a:t>КОММУНИКАТИВНЫЕ:</a:t>
            </a:r>
          </a:p>
          <a:p>
            <a:pPr algn="ctr" eaLnBrk="0" hangingPunct="0"/>
            <a:r>
              <a:rPr lang="ru-RU" sz="1100" b="1">
                <a:latin typeface="Times New Roman" pitchFamily="18" charset="0"/>
                <a:cs typeface="Times New Roman" pitchFamily="18" charset="0"/>
              </a:rPr>
              <a:t>речевая деятельность;</a:t>
            </a:r>
          </a:p>
          <a:p>
            <a:pPr algn="ctr" eaLnBrk="0" hangingPunct="0"/>
            <a:r>
              <a:rPr lang="ru-RU" sz="1100" b="1">
                <a:latin typeface="Times New Roman" pitchFamily="18" charset="0"/>
                <a:cs typeface="Times New Roman" pitchFamily="18" charset="0"/>
              </a:rPr>
              <a:t>навыки сотрудничества</a:t>
            </a:r>
          </a:p>
        </p:txBody>
      </p:sp>
      <p:sp>
        <p:nvSpPr>
          <p:cNvPr id="22" name="AutoShape 13"/>
          <p:cNvSpPr>
            <a:spLocks noChangeArrowheads="1"/>
          </p:cNvSpPr>
          <p:nvPr/>
        </p:nvSpPr>
        <p:spPr bwMode="auto">
          <a:xfrm>
            <a:off x="3918937" y="4300432"/>
            <a:ext cx="2665412" cy="16557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CCFF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ПОЗНАВАТЕЛЬНЫЕ:</a:t>
            </a:r>
          </a:p>
          <a:p>
            <a:pPr algn="ctr" eaLnBrk="0" hangingPunct="0"/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работа с информацией;</a:t>
            </a:r>
          </a:p>
          <a:p>
            <a:pPr algn="ctr" eaLnBrk="0" hangingPunct="0"/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работа с учебными моделями;</a:t>
            </a:r>
          </a:p>
          <a:p>
            <a:pPr algn="ctr" eaLnBrk="0" hangingPunct="0"/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1100" b="1" dirty="0" err="1">
                <a:latin typeface="Times New Roman" pitchFamily="18" charset="0"/>
                <a:cs typeface="Times New Roman" pitchFamily="18" charset="0"/>
              </a:rPr>
              <a:t>знако-символических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средств, общих схем решения;</a:t>
            </a:r>
          </a:p>
          <a:p>
            <a:pPr algn="ctr" eaLnBrk="0" hangingPunct="0"/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выполнение логических операций</a:t>
            </a:r>
          </a:p>
          <a:p>
            <a:pPr algn="ctr" eaLnBrk="0" hangingPunct="0"/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сравнения, анализа, обобщения,</a:t>
            </a:r>
          </a:p>
          <a:p>
            <a:pPr algn="ctr" eaLnBrk="0" hangingPunct="0"/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классификации, установления</a:t>
            </a:r>
          </a:p>
          <a:p>
            <a:pPr algn="ctr" eaLnBrk="0" hangingPunct="0"/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аналогий, подведения под понятие</a:t>
            </a:r>
          </a:p>
        </p:txBody>
      </p:sp>
      <p:sp>
        <p:nvSpPr>
          <p:cNvPr id="23" name="AutoShape 7"/>
          <p:cNvSpPr>
            <a:spLocks noChangeArrowheads="1"/>
          </p:cNvSpPr>
          <p:nvPr/>
        </p:nvSpPr>
        <p:spPr bwMode="auto">
          <a:xfrm>
            <a:off x="6687403" y="1815994"/>
            <a:ext cx="2296169" cy="6842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CC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ПРЕДМЕТНЫЕ</a:t>
            </a:r>
          </a:p>
        </p:txBody>
      </p:sp>
      <p:sp>
        <p:nvSpPr>
          <p:cNvPr id="37" name="AutoShape 33"/>
          <p:cNvSpPr>
            <a:spLocks noChangeArrowheads="1"/>
          </p:cNvSpPr>
          <p:nvPr/>
        </p:nvSpPr>
        <p:spPr bwMode="auto">
          <a:xfrm>
            <a:off x="6754520" y="2643082"/>
            <a:ext cx="2160588" cy="5762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Text Box 14"/>
          <p:cNvSpPr txBox="1">
            <a:spLocks noChangeArrowheads="1"/>
          </p:cNvSpPr>
          <p:nvPr/>
        </p:nvSpPr>
        <p:spPr bwMode="auto">
          <a:xfrm>
            <a:off x="6754520" y="2643082"/>
            <a:ext cx="2233613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ru-RU" sz="1600" b="1">
                <a:latin typeface="Times New Roman" pitchFamily="18" charset="0"/>
                <a:cs typeface="Times New Roman" pitchFamily="18" charset="0"/>
              </a:rPr>
              <a:t>Основы системы</a:t>
            </a:r>
          </a:p>
          <a:p>
            <a:pPr algn="ctr" eaLnBrk="0" hangingPunct="0"/>
            <a:r>
              <a:rPr lang="ru-RU" sz="1600" b="1">
                <a:latin typeface="Times New Roman" pitchFamily="18" charset="0"/>
                <a:cs typeface="Times New Roman" pitchFamily="18" charset="0"/>
              </a:rPr>
              <a:t>научных знаний</a:t>
            </a:r>
          </a:p>
        </p:txBody>
      </p:sp>
      <p:sp>
        <p:nvSpPr>
          <p:cNvPr id="39" name="AutoShape 34"/>
          <p:cNvSpPr>
            <a:spLocks noChangeArrowheads="1"/>
          </p:cNvSpPr>
          <p:nvPr/>
        </p:nvSpPr>
        <p:spPr bwMode="auto">
          <a:xfrm>
            <a:off x="6754520" y="3292369"/>
            <a:ext cx="2233613" cy="13668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6898983" y="3292369"/>
            <a:ext cx="2017712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ru-RU" sz="1400" b="1">
                <a:latin typeface="Times New Roman" pitchFamily="18" charset="0"/>
                <a:cs typeface="Times New Roman" pitchFamily="18" charset="0"/>
              </a:rPr>
              <a:t>Опыт «предметной» деятельности по получению,</a:t>
            </a:r>
          </a:p>
          <a:p>
            <a:pPr algn="ctr" eaLnBrk="0" hangingPunct="0"/>
            <a:r>
              <a:rPr lang="ru-RU" sz="1400" b="1">
                <a:latin typeface="Times New Roman" pitchFamily="18" charset="0"/>
                <a:cs typeface="Times New Roman" pitchFamily="18" charset="0"/>
              </a:rPr>
              <a:t>преобразованию</a:t>
            </a:r>
          </a:p>
          <a:p>
            <a:pPr algn="ctr" eaLnBrk="0" hangingPunct="0"/>
            <a:r>
              <a:rPr lang="ru-RU" sz="1400" b="1">
                <a:latin typeface="Times New Roman" pitchFamily="18" charset="0"/>
                <a:cs typeface="Times New Roman" pitchFamily="18" charset="0"/>
              </a:rPr>
              <a:t>и применению</a:t>
            </a:r>
          </a:p>
          <a:p>
            <a:pPr algn="ctr" eaLnBrk="0" hangingPunct="0"/>
            <a:r>
              <a:rPr lang="ru-RU" sz="1400" b="1">
                <a:latin typeface="Times New Roman" pitchFamily="18" charset="0"/>
                <a:cs typeface="Times New Roman" pitchFamily="18" charset="0"/>
              </a:rPr>
              <a:t>нового знания</a:t>
            </a:r>
          </a:p>
        </p:txBody>
      </p:sp>
      <p:sp>
        <p:nvSpPr>
          <p:cNvPr id="41" name="AutoShape 35"/>
          <p:cNvSpPr>
            <a:spLocks noChangeArrowheads="1"/>
          </p:cNvSpPr>
          <p:nvPr/>
        </p:nvSpPr>
        <p:spPr bwMode="auto">
          <a:xfrm>
            <a:off x="6754520" y="5019569"/>
            <a:ext cx="2305050" cy="9350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" name="Text Box 26"/>
          <p:cNvSpPr txBox="1">
            <a:spLocks noChangeArrowheads="1"/>
          </p:cNvSpPr>
          <p:nvPr/>
        </p:nvSpPr>
        <p:spPr bwMode="auto">
          <a:xfrm>
            <a:off x="6683083" y="4948132"/>
            <a:ext cx="2413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ru-RU" sz="1600" b="1">
                <a:latin typeface="Times New Roman" pitchFamily="18" charset="0"/>
                <a:cs typeface="Times New Roman" pitchFamily="18" charset="0"/>
              </a:rPr>
              <a:t>Предметные и метапредметные действия с учебным материалом</a:t>
            </a:r>
            <a:r>
              <a:rPr lang="ru-RU" sz="16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3" name="AutoShape 10"/>
          <p:cNvSpPr>
            <a:spLocks noChangeArrowheads="1"/>
          </p:cNvSpPr>
          <p:nvPr/>
        </p:nvSpPr>
        <p:spPr bwMode="auto">
          <a:xfrm rot="5400000">
            <a:off x="7762583" y="4443307"/>
            <a:ext cx="288925" cy="7207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33CCFF"/>
          </a:solidFill>
          <a:ln w="14351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44" name="AutoShape 8"/>
          <p:cNvSpPr>
            <a:spLocks noChangeArrowheads="1"/>
          </p:cNvSpPr>
          <p:nvPr/>
        </p:nvSpPr>
        <p:spPr bwMode="auto">
          <a:xfrm flipH="1">
            <a:off x="1282889" y="727278"/>
            <a:ext cx="7574508" cy="1008062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33CC"/>
            </a:solidFill>
            <a:round/>
            <a:headEnd/>
            <a:tailEnd/>
          </a:ln>
          <a:effectLst>
            <a:prstShdw prst="shdw17" dist="17961" dir="2700000">
              <a:srgbClr val="001F7A"/>
            </a:prstShdw>
          </a:effec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ru-RU" sz="32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Одна из особенностей  стандарта:</a:t>
            </a:r>
          </a:p>
          <a:p>
            <a:pPr algn="ctr">
              <a:lnSpc>
                <a:spcPct val="90000"/>
              </a:lnSpc>
            </a:pPr>
            <a:r>
              <a:rPr lang="ru-RU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три основные группы результатов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194182" y="5904450"/>
            <a:ext cx="79498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1. «Воспитание российской гражданской идентичности: патриотизма, уважения к Отечеству»; 2. Познавательные;  3. Результаты по предмету предельно конкретизированы.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4048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124744"/>
            <a:ext cx="615315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6796584" y="1"/>
            <a:ext cx="2347415" cy="692696"/>
          </a:xfrm>
          <a:prstGeom prst="roundRect">
            <a:avLst>
              <a:gd name="adj" fmla="val 21667"/>
            </a:avLst>
          </a:prstGeom>
          <a:solidFill>
            <a:srgbClr val="FFFFFF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kern="0" dirty="0" smtClean="0">
                <a:solidFill>
                  <a:srgbClr val="0033CC"/>
                </a:solidFill>
                <a:latin typeface="Arial"/>
              </a:rPr>
              <a:t>Рефлексия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CE10-CCB0-4F89-8984-A3FC26E8BB75}" type="slidenum">
              <a:rPr lang="ru-RU" smtClean="0">
                <a:solidFill>
                  <a:prstClr val="white">
                    <a:lumMod val="50000"/>
                  </a:prstClr>
                </a:solidFill>
              </a:rPr>
              <a:pPr/>
              <a:t>21</a:t>
            </a:fld>
            <a:endParaRPr lang="ru-RU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1305832" y="891835"/>
            <a:ext cx="7650971" cy="3345383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1. Орлова О.В.</a:t>
            </a:r>
            <a:r>
              <a:rPr lang="en-US" sz="2400" dirty="0" smtClean="0"/>
              <a:t>,</a:t>
            </a:r>
            <a:r>
              <a:rPr lang="ru-RU" sz="2400" dirty="0" smtClean="0"/>
              <a:t> Титова</a:t>
            </a:r>
            <a:r>
              <a:rPr lang="en-US" sz="2400" dirty="0" smtClean="0"/>
              <a:t> </a:t>
            </a:r>
            <a:r>
              <a:rPr lang="ru-RU" sz="2400" dirty="0" smtClean="0"/>
              <a:t>В.Н.  </a:t>
            </a:r>
            <a:r>
              <a:rPr lang="ru-RU" sz="2400" dirty="0" err="1" smtClean="0"/>
              <a:t>Геймификация</a:t>
            </a:r>
            <a:r>
              <a:rPr lang="ru-RU" sz="2400" dirty="0" smtClean="0"/>
              <a:t> как способ организации обучения // Вестник ТГПУ (TSPU </a:t>
            </a:r>
            <a:r>
              <a:rPr lang="ru-RU" sz="2400" dirty="0" err="1" smtClean="0"/>
              <a:t>Bulletin</a:t>
            </a:r>
            <a:r>
              <a:rPr lang="ru-RU" sz="2400" dirty="0" smtClean="0"/>
              <a:t>). 2015</a:t>
            </a:r>
            <a:r>
              <a:rPr lang="en-US" sz="2400" dirty="0" smtClean="0"/>
              <a:t> </a:t>
            </a:r>
            <a:r>
              <a:rPr lang="ru-RU" sz="2400" dirty="0" smtClean="0"/>
              <a:t>г</a:t>
            </a:r>
            <a:r>
              <a:rPr lang="en-US" sz="2400" dirty="0" smtClean="0"/>
              <a:t>.</a:t>
            </a:r>
            <a:r>
              <a:rPr lang="ru-RU" sz="2400" dirty="0" smtClean="0"/>
              <a:t> — 60 с</a:t>
            </a:r>
            <a:r>
              <a:rPr lang="en-US" sz="2400" dirty="0" smtClean="0"/>
              <a:t>.</a:t>
            </a:r>
          </a:p>
          <a:p>
            <a:pPr algn="just"/>
            <a:r>
              <a:rPr lang="ru-RU" sz="2400" dirty="0" smtClean="0"/>
              <a:t>2. Охлопкова Л.Д. </a:t>
            </a:r>
            <a:r>
              <a:rPr lang="ru-RU" sz="2400" dirty="0" err="1" smtClean="0"/>
              <a:t>Геймификация</a:t>
            </a:r>
            <a:r>
              <a:rPr lang="ru-RU" sz="2400" dirty="0" smtClean="0"/>
              <a:t> как способ повышения мотивации обучающихся в дополнительном образовании // Народное образование Якутии, №4 (121) 2021 г. — С. 148-150.</a:t>
            </a:r>
            <a:endParaRPr lang="ru-RU" sz="24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787857" y="1"/>
            <a:ext cx="7356143" cy="692696"/>
          </a:xfrm>
          <a:prstGeom prst="roundRect">
            <a:avLst>
              <a:gd name="adj" fmla="val 21667"/>
            </a:avLst>
          </a:prstGeom>
          <a:solidFill>
            <a:srgbClr val="FFFFFF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kern="0" dirty="0" smtClean="0">
                <a:solidFill>
                  <a:srgbClr val="0033CC"/>
                </a:solidFill>
                <a:latin typeface="Arial"/>
              </a:rPr>
              <a:t>Список использованной литературы</a:t>
            </a:r>
          </a:p>
        </p:txBody>
      </p:sp>
      <p:pic>
        <p:nvPicPr>
          <p:cNvPr id="7" name="Рисунок 6" descr="Мишка бел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1103" y="3442643"/>
            <a:ext cx="3251583" cy="3251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331644" y="620688"/>
          <a:ext cx="7704857" cy="6181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48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УУД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Типовые задачи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Примеры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4601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2000" dirty="0" smtClean="0"/>
                        <a:t>Познавательные</a:t>
                      </a:r>
                      <a:endParaRPr lang="ru-RU" sz="2000" dirty="0"/>
                    </a:p>
                  </a:txBody>
                  <a:tcPr vert="wordArtVert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Задачи и проекты на выстраивание стратегии поиска решения задач;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ru-RU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задачи и проекты на классификацию, сравнение, оценивание;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ru-RU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задачи и проекты на проведение эмпирического исследования;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ru-RU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задачи и проекты на проведение теоретического исследования;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70000"/>
                        </a:lnSpc>
                        <a:buFontTx/>
                        <a:buChar char="-"/>
                      </a:pPr>
                      <a:r>
                        <a:rPr lang="ru-RU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задачи на смысловое чтение;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70000"/>
                        </a:lnSpc>
                        <a:buFontTx/>
                        <a:buChar char="-"/>
                      </a:pPr>
                      <a:r>
                        <a:rPr lang="ru-RU" sz="24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задачи по финансовой грамотности;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70000"/>
                        </a:lnSpc>
                        <a:buFontTx/>
                        <a:buChar char="-"/>
                      </a:pPr>
                      <a:r>
                        <a:rPr lang="ru-RU" sz="24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задачи по </a:t>
                      </a:r>
                      <a:r>
                        <a:rPr lang="ru-RU" sz="2400" kern="1200" baseline="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ТВиС</a:t>
                      </a:r>
                      <a:r>
                        <a:rPr lang="ru-RU" sz="24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70000"/>
                        </a:lnSpc>
                        <a:buFontTx/>
                        <a:buChar char="-"/>
                      </a:pPr>
                      <a:r>
                        <a:rPr lang="ru-RU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Решение текстовых задач (в соответствии с алгоритмом).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70000"/>
                        </a:lnSpc>
                        <a:buFontTx/>
                        <a:buChar char="-"/>
                      </a:pPr>
                      <a:r>
                        <a:rPr lang="ru-RU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Задачи с избытком информации (отделить значимую информацию от второстепенной).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ru-RU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Задачи с недостатком информации (определить, какой информации недостает и где ее найти).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ru-RU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Использование знаково-символьных средств при обработке информации.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ru-RU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Задание на составление математической модели.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ru-RU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Задание на формирование умения поиска ответа «угадай, о чем спросили».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ru-RU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Задание на выдвижение гипотезы, на доказательство суждения.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" name="Заголовок 1"/>
          <p:cNvSpPr txBox="1">
            <a:spLocks/>
          </p:cNvSpPr>
          <p:nvPr/>
        </p:nvSpPr>
        <p:spPr bwMode="auto">
          <a:xfrm>
            <a:off x="2715904" y="1"/>
            <a:ext cx="6428096" cy="692696"/>
          </a:xfrm>
          <a:prstGeom prst="roundRect">
            <a:avLst>
              <a:gd name="adj" fmla="val 21667"/>
            </a:avLst>
          </a:prstGeom>
          <a:solidFill>
            <a:srgbClr val="FFFFFF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vert="horz" wrap="square" lIns="91400" tIns="45702" rIns="91400" bIns="45702" numCol="1" anchor="b" anchorCtr="0" compatLnSpc="1">
            <a:prstTxWarp prst="textNoShape">
              <a:avLst/>
            </a:prstTxWarp>
          </a:bodyPr>
          <a:lstStyle/>
          <a:p>
            <a:pPr algn="r" defTabSz="914021" eaLnBrk="0" hangingPunct="0">
              <a:lnSpc>
                <a:spcPct val="90000"/>
              </a:lnSpc>
              <a:defRPr/>
            </a:pPr>
            <a:r>
              <a:rPr lang="ru-RU" sz="3600" b="1" kern="0" dirty="0">
                <a:solidFill>
                  <a:srgbClr val="0033CC"/>
                </a:solidFill>
                <a:latin typeface="Arial"/>
              </a:rPr>
              <a:t>УУД на уроках математики</a:t>
            </a:r>
          </a:p>
        </p:txBody>
      </p:sp>
      <p:pic>
        <p:nvPicPr>
          <p:cNvPr id="13" name="Picture 2" descr="http://vinil59.ru/image/data/catalog01/067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0"/>
            <a:ext cx="648072" cy="6407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048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347415" y="1"/>
            <a:ext cx="6796585" cy="1105468"/>
          </a:xfrm>
          <a:prstGeom prst="roundRect">
            <a:avLst>
              <a:gd name="adj" fmla="val 21667"/>
            </a:avLst>
          </a:prstGeom>
          <a:solidFill>
            <a:srgbClr val="FFFFFF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Геймификация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– тренд современного образования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82890" y="1069281"/>
            <a:ext cx="7656394" cy="5542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ts val="2500"/>
              </a:lnSpc>
            </a:pPr>
            <a:r>
              <a:rPr lang="ru-RU" sz="2400" dirty="0" smtClean="0">
                <a:solidFill>
                  <a:schemeClr val="dk1"/>
                </a:solidFill>
              </a:rPr>
              <a:t>«Вся наша жизнь игра, а люди в ней актёры» - слова Уильяма Шекспира в XXI веке приобретают особую значимость, ведь теперь игра становится необходимым элементом современного образования.</a:t>
            </a:r>
          </a:p>
          <a:p>
            <a:pPr indent="457200" algn="just">
              <a:lnSpc>
                <a:spcPts val="2500"/>
              </a:lnSpc>
            </a:pPr>
            <a:r>
              <a:rPr lang="ru-RU" sz="2400" dirty="0" smtClean="0"/>
              <a:t>Термин </a:t>
            </a:r>
            <a:r>
              <a:rPr lang="ru-RU" sz="2400" dirty="0" err="1" smtClean="0"/>
              <a:t>геймификация</a:t>
            </a:r>
            <a:r>
              <a:rPr lang="ru-RU" sz="2400" dirty="0" smtClean="0"/>
              <a:t> (</a:t>
            </a:r>
            <a:r>
              <a:rPr lang="ru-RU" sz="2400" dirty="0" err="1" smtClean="0"/>
              <a:t>gamification</a:t>
            </a:r>
            <a:r>
              <a:rPr lang="ru-RU" sz="2400" dirty="0" smtClean="0"/>
              <a:t>), впервые использованный в 2002 г. </a:t>
            </a:r>
            <a:r>
              <a:rPr lang="ru-RU" sz="2400" dirty="0" err="1" smtClean="0"/>
              <a:t>Ником</a:t>
            </a:r>
            <a:r>
              <a:rPr lang="ru-RU" sz="2400" dirty="0" smtClean="0"/>
              <a:t> </a:t>
            </a:r>
            <a:r>
              <a:rPr lang="ru-RU" sz="2400" dirty="0" err="1" smtClean="0"/>
              <a:t>Пеллингом</a:t>
            </a:r>
            <a:r>
              <a:rPr lang="ru-RU" sz="2400" dirty="0" smtClean="0"/>
              <a:t>, американским программистом и изобретателем, к 2010 г. стал популярным, а сегодня уже уверенно звучит во многих областях человеческой деятельности (бизнес, управление персоналом, здравоохранение, образование) и  применяется для обозначения особого способа решения задач разной степени сложности </a:t>
            </a:r>
            <a:r>
              <a:rPr lang="en-US" sz="2400" dirty="0" smtClean="0"/>
              <a:t>[1]</a:t>
            </a:r>
            <a:r>
              <a:rPr lang="ru-RU" sz="2400" dirty="0" smtClean="0"/>
              <a:t>.</a:t>
            </a:r>
          </a:p>
          <a:p>
            <a:pPr indent="457200" algn="just">
              <a:lnSpc>
                <a:spcPts val="2500"/>
              </a:lnSpc>
            </a:pPr>
            <a:r>
              <a:rPr lang="ru-RU" sz="2400" dirty="0" smtClean="0"/>
              <a:t>На данный момент понятие </a:t>
            </a:r>
            <a:r>
              <a:rPr lang="ru-RU" sz="2400" dirty="0" err="1" smtClean="0"/>
              <a:t>геймификации</a:t>
            </a:r>
            <a:r>
              <a:rPr lang="ru-RU" sz="2400" dirty="0" smtClean="0"/>
              <a:t> не определено однозначно. В большинстве источников данное понятие рассматривается как </a:t>
            </a:r>
            <a:r>
              <a:rPr lang="ru-RU" sz="2400" u="sng" dirty="0" smtClean="0">
                <a:solidFill>
                  <a:srgbClr val="FF0000"/>
                </a:solidFill>
              </a:rPr>
              <a:t>применение игровых элементов в неигровых ситуациях</a:t>
            </a:r>
            <a:r>
              <a:rPr lang="ru-RU" sz="2400" dirty="0" smtClean="0"/>
              <a:t>, часто для мотивации или влияния на поведение </a:t>
            </a:r>
            <a:r>
              <a:rPr lang="en-US" sz="2400" dirty="0" smtClean="0"/>
              <a:t>[</a:t>
            </a:r>
            <a:r>
              <a:rPr lang="ru-RU" sz="2400" dirty="0" smtClean="0"/>
              <a:t>2</a:t>
            </a:r>
            <a:r>
              <a:rPr lang="en-US" sz="2400" dirty="0" smtClean="0"/>
              <a:t>]</a:t>
            </a:r>
            <a:r>
              <a:rPr lang="ru-RU" sz="2400" dirty="0" smtClean="0"/>
              <a:t>. </a:t>
            </a:r>
          </a:p>
        </p:txBody>
      </p:sp>
      <p:pic>
        <p:nvPicPr>
          <p:cNvPr id="7" name="Picture 2" descr="http://vinil59.ru/image/data/catalog01/067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0"/>
            <a:ext cx="648072" cy="640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347415" y="1"/>
            <a:ext cx="6796585" cy="1105468"/>
          </a:xfrm>
          <a:prstGeom prst="roundRect">
            <a:avLst>
              <a:gd name="adj" fmla="val 21667"/>
            </a:avLst>
          </a:prstGeom>
          <a:solidFill>
            <a:srgbClr val="FFFFFF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Геймификация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– тренд современного образования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82890" y="1178465"/>
            <a:ext cx="7656394" cy="5542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ts val="2500"/>
              </a:lnSpc>
            </a:pPr>
            <a:r>
              <a:rPr lang="ru-RU" sz="2400" dirty="0" smtClean="0">
                <a:solidFill>
                  <a:schemeClr val="dk1"/>
                </a:solidFill>
              </a:rPr>
              <a:t>Появился даже особый термин — </a:t>
            </a:r>
            <a:r>
              <a:rPr lang="ru-RU" sz="2400" dirty="0" err="1" smtClean="0">
                <a:solidFill>
                  <a:schemeClr val="dk1"/>
                </a:solidFill>
              </a:rPr>
              <a:t>Edutainment</a:t>
            </a:r>
            <a:r>
              <a:rPr lang="ru-RU" sz="2400" dirty="0" smtClean="0">
                <a:solidFill>
                  <a:schemeClr val="dk1"/>
                </a:solidFill>
              </a:rPr>
              <a:t>, который объединяет в себе понятия </a:t>
            </a:r>
            <a:r>
              <a:rPr lang="ru-RU" sz="2400" dirty="0" smtClean="0">
                <a:solidFill>
                  <a:srgbClr val="FF0000"/>
                </a:solidFill>
              </a:rPr>
              <a:t>«обучение» </a:t>
            </a:r>
            <a:r>
              <a:rPr lang="ru-RU" sz="2400" dirty="0" smtClean="0">
                <a:solidFill>
                  <a:schemeClr val="dk1"/>
                </a:solidFill>
              </a:rPr>
              <a:t>(</a:t>
            </a:r>
            <a:r>
              <a:rPr lang="ru-RU" sz="2400" dirty="0" err="1" smtClean="0">
                <a:solidFill>
                  <a:schemeClr val="dk1"/>
                </a:solidFill>
              </a:rPr>
              <a:t>education</a:t>
            </a:r>
            <a:r>
              <a:rPr lang="ru-RU" sz="2400" dirty="0" smtClean="0">
                <a:solidFill>
                  <a:schemeClr val="dk1"/>
                </a:solidFill>
              </a:rPr>
              <a:t>) и </a:t>
            </a:r>
            <a:r>
              <a:rPr lang="ru-RU" sz="2400" dirty="0" smtClean="0">
                <a:solidFill>
                  <a:srgbClr val="FF0000"/>
                </a:solidFill>
              </a:rPr>
              <a:t>«развлечение» </a:t>
            </a:r>
            <a:r>
              <a:rPr lang="ru-RU" sz="2400" dirty="0" smtClean="0">
                <a:solidFill>
                  <a:schemeClr val="dk1"/>
                </a:solidFill>
              </a:rPr>
              <a:t>(</a:t>
            </a:r>
            <a:r>
              <a:rPr lang="ru-RU" sz="2400" dirty="0" err="1" smtClean="0">
                <a:solidFill>
                  <a:schemeClr val="dk1"/>
                </a:solidFill>
              </a:rPr>
              <a:t>entertainment</a:t>
            </a:r>
            <a:r>
              <a:rPr lang="ru-RU" sz="2400" dirty="0" smtClean="0">
                <a:solidFill>
                  <a:schemeClr val="dk1"/>
                </a:solidFill>
              </a:rPr>
              <a:t>). Практика </a:t>
            </a:r>
            <a:r>
              <a:rPr lang="ru-RU" sz="2400" dirty="0" err="1" smtClean="0">
                <a:solidFill>
                  <a:schemeClr val="dk1"/>
                </a:solidFill>
              </a:rPr>
              <a:t>геймификации</a:t>
            </a:r>
            <a:r>
              <a:rPr lang="ru-RU" sz="2400" dirty="0" smtClean="0">
                <a:solidFill>
                  <a:schemeClr val="dk1"/>
                </a:solidFill>
              </a:rPr>
              <a:t> учебного процесса вовлекает школьников в обучение, помогает развивать </a:t>
            </a:r>
            <a:r>
              <a:rPr lang="ru-RU" sz="2400" dirty="0" err="1" smtClean="0">
                <a:solidFill>
                  <a:schemeClr val="dk1"/>
                </a:solidFill>
              </a:rPr>
              <a:t>креативное</a:t>
            </a:r>
            <a:r>
              <a:rPr lang="ru-RU" sz="2400" dirty="0" smtClean="0">
                <a:solidFill>
                  <a:schemeClr val="dk1"/>
                </a:solidFill>
              </a:rPr>
              <a:t> мышление, «гибкие навыки», или </a:t>
            </a:r>
            <a:r>
              <a:rPr lang="ru-RU" sz="2400" dirty="0" err="1" smtClean="0">
                <a:solidFill>
                  <a:schemeClr val="dk1"/>
                </a:solidFill>
              </a:rPr>
              <a:t>soft</a:t>
            </a:r>
            <a:r>
              <a:rPr lang="ru-RU" sz="2400" dirty="0" smtClean="0">
                <a:solidFill>
                  <a:schemeClr val="dk1"/>
                </a:solidFill>
              </a:rPr>
              <a:t> </a:t>
            </a:r>
            <a:r>
              <a:rPr lang="ru-RU" sz="2400" dirty="0" err="1" smtClean="0">
                <a:solidFill>
                  <a:schemeClr val="dk1"/>
                </a:solidFill>
              </a:rPr>
              <a:t>skills</a:t>
            </a:r>
            <a:r>
              <a:rPr lang="ru-RU" sz="2400" dirty="0" smtClean="0">
                <a:solidFill>
                  <a:schemeClr val="dk1"/>
                </a:solidFill>
              </a:rPr>
              <a:t>, которые так важны в современном мире, а также находить пути взаимодействия с другими участниками процесса.</a:t>
            </a:r>
          </a:p>
          <a:p>
            <a:pPr indent="457200" algn="just">
              <a:lnSpc>
                <a:spcPts val="2500"/>
              </a:lnSpc>
            </a:pPr>
            <a:r>
              <a:rPr lang="ru-RU" sz="2400" dirty="0" err="1" smtClean="0"/>
              <a:t>Геймификацию</a:t>
            </a:r>
            <a:r>
              <a:rPr lang="ru-RU" sz="2400" dirty="0" smtClean="0"/>
              <a:t> некоторые видят только как определенную игру. Но это не так. По ошибке многие могут считать, что добавление вариативности в домашних заданиях учеников и  начисляемые баллы это уже </a:t>
            </a:r>
            <a:r>
              <a:rPr lang="ru-RU" sz="2400" dirty="0" err="1" smtClean="0"/>
              <a:t>геймификация</a:t>
            </a:r>
            <a:r>
              <a:rPr lang="ru-RU" sz="2400" dirty="0" smtClean="0"/>
              <a:t> образования. Однако, если </a:t>
            </a:r>
            <a:r>
              <a:rPr lang="ru-RU" sz="2400" u="sng" dirty="0" smtClean="0">
                <a:solidFill>
                  <a:srgbClr val="FF0000"/>
                </a:solidFill>
              </a:rPr>
              <a:t>ввести рейтинговую систему оценивания, систему вознаграждения за выполнения заданий разного уровня, и режим соревнования</a:t>
            </a:r>
            <a:r>
              <a:rPr lang="ru-RU" sz="2400" dirty="0" smtClean="0"/>
              <a:t>, то это уже можно считать </a:t>
            </a:r>
            <a:r>
              <a:rPr lang="ru-RU" sz="2400" dirty="0" err="1" smtClean="0"/>
              <a:t>геймификацией</a:t>
            </a:r>
            <a:r>
              <a:rPr lang="ru-RU" sz="2400" dirty="0" smtClean="0"/>
              <a:t> </a:t>
            </a:r>
            <a:r>
              <a:rPr lang="en-US" sz="2400" dirty="0" smtClean="0"/>
              <a:t>[2]</a:t>
            </a:r>
            <a:r>
              <a:rPr lang="ru-RU" sz="2400" dirty="0" smtClean="0"/>
              <a:t>. </a:t>
            </a:r>
            <a:endParaRPr lang="ru-RU" sz="2400" dirty="0" smtClean="0">
              <a:solidFill>
                <a:schemeClr val="dk1"/>
              </a:solidFill>
            </a:endParaRPr>
          </a:p>
        </p:txBody>
      </p:sp>
      <p:pic>
        <p:nvPicPr>
          <p:cNvPr id="4" name="Picture 2" descr="http://vinil59.ru/image/data/catalog01/067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0"/>
            <a:ext cx="648072" cy="640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type="subTitle" idx="1"/>
          </p:nvPr>
        </p:nvSpPr>
        <p:spPr>
          <a:xfrm>
            <a:off x="1907704" y="2420888"/>
            <a:ext cx="6981074" cy="20279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l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Trebuchet MS" panose="020B0603020202020204" pitchFamily="34" charset="0"/>
              <a:buChar char="–"/>
            </a:pPr>
            <a:r>
              <a:rPr lang="ru-RU" sz="2400" b="1" kern="0" dirty="0" smtClean="0">
                <a:solidFill>
                  <a:srgbClr val="003366"/>
                </a:solidFill>
                <a:latin typeface="Arial"/>
                <a:cs typeface="+mn-cs"/>
              </a:rPr>
              <a:t> Учебные задания</a:t>
            </a:r>
          </a:p>
          <a:p>
            <a:pPr marL="342900" indent="-342900" algn="l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Trebuchet MS" panose="020B0603020202020204" pitchFamily="34" charset="0"/>
              <a:buChar char="–"/>
            </a:pPr>
            <a:r>
              <a:rPr lang="ru-RU" sz="2400" b="1" kern="0" dirty="0" smtClean="0">
                <a:solidFill>
                  <a:srgbClr val="003366"/>
                </a:solidFill>
                <a:latin typeface="Arial"/>
                <a:cs typeface="+mn-cs"/>
                <a:sym typeface="Symbol"/>
              </a:rPr>
              <a:t> </a:t>
            </a:r>
            <a:r>
              <a:rPr lang="ru-RU" sz="2400" b="1" kern="0" smtClean="0">
                <a:solidFill>
                  <a:srgbClr val="003366"/>
                </a:solidFill>
                <a:latin typeface="Arial"/>
                <a:cs typeface="+mn-cs"/>
              </a:rPr>
              <a:t>Физ. минутки </a:t>
            </a:r>
            <a:r>
              <a:rPr lang="ru-RU" sz="2400" b="1" kern="0" dirty="0" smtClean="0">
                <a:solidFill>
                  <a:srgbClr val="003366"/>
                </a:solidFill>
                <a:latin typeface="Arial"/>
                <a:cs typeface="+mn-cs"/>
              </a:rPr>
              <a:t>(30 сек- 1 минута)</a:t>
            </a:r>
          </a:p>
          <a:p>
            <a:pPr marL="342900" indent="-342900" algn="l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Trebuchet MS" panose="020B0603020202020204" pitchFamily="34" charset="0"/>
              <a:buChar char="–"/>
            </a:pPr>
            <a:r>
              <a:rPr lang="ru-RU" sz="2400" b="1" kern="0" dirty="0" smtClean="0">
                <a:solidFill>
                  <a:srgbClr val="003366"/>
                </a:solidFill>
                <a:latin typeface="Arial"/>
                <a:cs typeface="+mn-cs"/>
              </a:rPr>
              <a:t> Интерактивные платформы</a:t>
            </a:r>
            <a:endParaRPr lang="ru-RU" sz="24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347415" y="1"/>
            <a:ext cx="6796585" cy="1105468"/>
          </a:xfrm>
          <a:prstGeom prst="roundRect">
            <a:avLst>
              <a:gd name="adj" fmla="val 21667"/>
            </a:avLst>
          </a:prstGeom>
          <a:solidFill>
            <a:srgbClr val="FFFFFF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Геймификация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– тренд современного образования</a:t>
            </a:r>
          </a:p>
        </p:txBody>
      </p:sp>
      <p:pic>
        <p:nvPicPr>
          <p:cNvPr id="7" name="Picture 2" descr="http://vinil59.ru/image/data/catalog01/067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0"/>
            <a:ext cx="648072" cy="640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ÑÐ¾ÑÐ¾ Ð½Ð° Ð´Ð½ÐµÐ²Ð½Ð¸Ðº Ð¾Ð±Ð»Ð¾Ð¶ÐºÐ°"/>
          <p:cNvPicPr>
            <a:picLocks noChangeAspect="1" noChangeArrowheads="1"/>
          </p:cNvPicPr>
          <p:nvPr/>
        </p:nvPicPr>
        <p:blipFill>
          <a:blip r:embed="rId2" cstate="print"/>
          <a:srcRect l="11340" r="10541"/>
          <a:stretch>
            <a:fillRect/>
          </a:stretch>
        </p:blipFill>
        <p:spPr bwMode="auto">
          <a:xfrm>
            <a:off x="1187624" y="3501008"/>
            <a:ext cx="2592288" cy="331838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865568" y="1130336"/>
            <a:ext cx="4824536" cy="42216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0" tIns="45715" rIns="91430" bIns="45715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0000"/>
                </a:solidFill>
              </a:rPr>
              <a:t>Домашнее задание </a:t>
            </a:r>
          </a:p>
          <a:p>
            <a:pPr algn="ctr"/>
            <a:r>
              <a:rPr lang="ru-RU" sz="4000" b="1" i="1" dirty="0" smtClean="0">
                <a:solidFill>
                  <a:srgbClr val="000000"/>
                </a:solidFill>
              </a:rPr>
              <a:t>на  вторник, 10.01</a:t>
            </a:r>
          </a:p>
          <a:p>
            <a:pPr algn="ctr">
              <a:spcBef>
                <a:spcPts val="200"/>
              </a:spcBef>
            </a:pPr>
            <a:endParaRPr lang="ru-RU" sz="2000" b="1" i="1" dirty="0" smtClean="0">
              <a:solidFill>
                <a:srgbClr val="000000"/>
              </a:solidFill>
            </a:endParaRPr>
          </a:p>
          <a:p>
            <a:pPr algn="ctr">
              <a:spcBef>
                <a:spcPts val="200"/>
              </a:spcBef>
            </a:pPr>
            <a:r>
              <a:rPr lang="ru-RU" sz="4000" b="1" i="1" dirty="0" smtClean="0">
                <a:solidFill>
                  <a:srgbClr val="000000"/>
                </a:solidFill>
              </a:rPr>
              <a:t>§25, с. 172 в. 1-4 (у)</a:t>
            </a:r>
          </a:p>
          <a:p>
            <a:pPr>
              <a:spcBef>
                <a:spcPts val="200"/>
              </a:spcBef>
            </a:pPr>
            <a:r>
              <a:rPr lang="ru-RU" sz="4000" b="1" i="1" dirty="0" smtClean="0">
                <a:solidFill>
                  <a:srgbClr val="FF0000"/>
                </a:solidFill>
              </a:rPr>
              <a:t>Ю</a:t>
            </a:r>
            <a:r>
              <a:rPr lang="ru-RU" sz="4000" b="1" i="1" dirty="0" smtClean="0">
                <a:solidFill>
                  <a:srgbClr val="000000"/>
                </a:solidFill>
              </a:rPr>
              <a:t>нга:</a:t>
            </a:r>
            <a:r>
              <a:rPr lang="ru-RU" sz="4000" b="1" i="1" dirty="0" smtClean="0">
                <a:solidFill>
                  <a:srgbClr val="FF0000"/>
                </a:solidFill>
              </a:rPr>
              <a:t>      </a:t>
            </a:r>
            <a:r>
              <a:rPr lang="ru-RU" sz="4000" b="1" i="1" dirty="0" smtClean="0">
                <a:solidFill>
                  <a:srgbClr val="000000"/>
                </a:solidFill>
              </a:rPr>
              <a:t>№677,  </a:t>
            </a:r>
            <a:r>
              <a:rPr lang="ru-RU" sz="4000" b="1" i="1" dirty="0" smtClean="0">
                <a:solidFill>
                  <a:srgbClr val="FF0000"/>
                </a:solidFill>
              </a:rPr>
              <a:t>«3»</a:t>
            </a:r>
          </a:p>
          <a:p>
            <a:pPr>
              <a:spcBef>
                <a:spcPts val="200"/>
              </a:spcBef>
            </a:pPr>
            <a:r>
              <a:rPr lang="ru-RU" sz="4000" b="1" i="1" dirty="0" smtClean="0">
                <a:solidFill>
                  <a:srgbClr val="FF0000"/>
                </a:solidFill>
              </a:rPr>
              <a:t>М</a:t>
            </a:r>
            <a:r>
              <a:rPr lang="ru-RU" sz="4000" b="1" i="1" dirty="0" smtClean="0">
                <a:solidFill>
                  <a:srgbClr val="000000"/>
                </a:solidFill>
              </a:rPr>
              <a:t>ичман:</a:t>
            </a:r>
            <a:r>
              <a:rPr lang="ru-RU" sz="4000" b="1" i="1" dirty="0" smtClean="0">
                <a:solidFill>
                  <a:srgbClr val="FF0000"/>
                </a:solidFill>
              </a:rPr>
              <a:t> </a:t>
            </a:r>
            <a:r>
              <a:rPr lang="ru-RU" sz="4000" b="1" i="1" dirty="0" smtClean="0">
                <a:solidFill>
                  <a:srgbClr val="000000"/>
                </a:solidFill>
              </a:rPr>
              <a:t>№681,  </a:t>
            </a:r>
            <a:r>
              <a:rPr lang="ru-RU" sz="4000" b="1" i="1" dirty="0" smtClean="0">
                <a:solidFill>
                  <a:srgbClr val="FF0000"/>
                </a:solidFill>
              </a:rPr>
              <a:t>«4»</a:t>
            </a:r>
          </a:p>
          <a:p>
            <a:pPr>
              <a:spcBef>
                <a:spcPts val="200"/>
              </a:spcBef>
            </a:pPr>
            <a:r>
              <a:rPr lang="ru-RU" sz="4000" b="1" i="1" dirty="0" smtClean="0">
                <a:solidFill>
                  <a:srgbClr val="FF0000"/>
                </a:solidFill>
              </a:rPr>
              <a:t>А</a:t>
            </a:r>
            <a:r>
              <a:rPr lang="ru-RU" sz="4000" b="1" i="1" dirty="0" smtClean="0">
                <a:solidFill>
                  <a:srgbClr val="000000"/>
                </a:solidFill>
              </a:rPr>
              <a:t>дмирал: №679. </a:t>
            </a:r>
            <a:r>
              <a:rPr lang="ru-RU" sz="4000" b="1" i="1" dirty="0" smtClean="0">
                <a:solidFill>
                  <a:srgbClr val="FF0000"/>
                </a:solidFill>
              </a:rPr>
              <a:t>«5»</a:t>
            </a:r>
            <a:endParaRPr lang="ru-RU" sz="4000" b="1" i="1" dirty="0" smtClean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9612" y="5410392"/>
            <a:ext cx="4804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  <a:t>Накопительная оценка (средняя) за качество Д/З в конце изучения темы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490113" y="191069"/>
            <a:ext cx="4381568" cy="692696"/>
          </a:xfrm>
          <a:prstGeom prst="roundRect">
            <a:avLst>
              <a:gd name="adj" fmla="val 21667"/>
            </a:avLst>
          </a:prstGeom>
          <a:solidFill>
            <a:srgbClr val="FFFFFF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Учебные задания 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714837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  <a:t>запишите </a:t>
            </a:r>
            <a:r>
              <a:rPr lang="ru-RU" sz="2400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  <a:t>д</a:t>
            </a:r>
            <a:r>
              <a:rPr lang="ru-RU" sz="2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  <a:t>/</a:t>
            </a:r>
            <a:r>
              <a:rPr lang="ru-RU" sz="2400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  <a:t>з</a:t>
            </a:r>
            <a:r>
              <a:rPr lang="ru-RU" sz="2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  <a:t> </a:t>
            </a:r>
          </a:p>
          <a:p>
            <a:pPr algn="ctr">
              <a:defRPr/>
            </a:pPr>
            <a:r>
              <a:rPr lang="ru-RU" sz="2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  <a:t>в дневник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29066" y="1637426"/>
            <a:ext cx="2520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dirty="0" smtClean="0">
                <a:latin typeface="Verdana" pitchFamily="34" charset="0"/>
                <a:ea typeface="Verdana" pitchFamily="34" charset="0"/>
              </a:rPr>
              <a:t>На уроке</a:t>
            </a:r>
          </a:p>
          <a:p>
            <a:pPr algn="ctr">
              <a:defRPr/>
            </a:pPr>
            <a:r>
              <a:rPr lang="ru-RU" sz="2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  <a:t>9-10 б.–«5»</a:t>
            </a:r>
          </a:p>
          <a:p>
            <a:pPr algn="ctr">
              <a:defRPr/>
            </a:pPr>
            <a:r>
              <a:rPr lang="ru-RU" sz="2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  <a:t>7-8 б.– «4»</a:t>
            </a:r>
          </a:p>
          <a:p>
            <a:pPr algn="ctr">
              <a:defRPr/>
            </a:pPr>
            <a:r>
              <a:rPr lang="ru-RU" sz="2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  <a:t>5-6 б. – «3»</a:t>
            </a:r>
          </a:p>
          <a:p>
            <a:pPr algn="ctr">
              <a:defRPr/>
            </a:pPr>
            <a:r>
              <a:rPr lang="en-US" sz="2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  <a:t>&lt;5 </a:t>
            </a:r>
            <a:r>
              <a:rPr lang="ru-RU" sz="2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  <a:t>б. – «2»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7301" y="1130336"/>
            <a:ext cx="7614380" cy="55040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0" tIns="45715" rIns="91430" bIns="45715">
            <a:spAutoFit/>
          </a:bodyPr>
          <a:lstStyle/>
          <a:p>
            <a:pPr algn="ctr">
              <a:lnSpc>
                <a:spcPts val="3200"/>
              </a:lnSpc>
            </a:pPr>
            <a:r>
              <a:rPr lang="ru-RU" sz="4000" b="1" i="1" dirty="0" smtClean="0">
                <a:solidFill>
                  <a:srgbClr val="000000"/>
                </a:solidFill>
              </a:rPr>
              <a:t>Примерные темы для создания игровых моментов внутри учебной темы: </a:t>
            </a:r>
          </a:p>
          <a:p>
            <a:pPr algn="ctr">
              <a:spcBef>
                <a:spcPts val="200"/>
              </a:spcBef>
            </a:pPr>
            <a:endParaRPr lang="ru-RU" sz="2000" b="1" i="1" dirty="0" smtClean="0">
              <a:solidFill>
                <a:srgbClr val="000000"/>
              </a:solidFill>
            </a:endParaRPr>
          </a:p>
          <a:p>
            <a:pPr marL="571500" indent="-571500">
              <a:spcBef>
                <a:spcPts val="200"/>
              </a:spcBef>
              <a:buFontTx/>
              <a:buChar char="-"/>
            </a:pPr>
            <a:r>
              <a:rPr lang="ru-RU" sz="4000" b="1" i="1" dirty="0" smtClean="0">
                <a:solidFill>
                  <a:srgbClr val="000000"/>
                </a:solidFill>
              </a:rPr>
              <a:t>Экскурсия по училищу;</a:t>
            </a:r>
          </a:p>
          <a:p>
            <a:pPr marL="571500" indent="-571500">
              <a:spcBef>
                <a:spcPts val="200"/>
              </a:spcBef>
              <a:buFontTx/>
              <a:buChar char="-"/>
            </a:pPr>
            <a:r>
              <a:rPr lang="ru-RU" sz="4000" b="1" i="1" dirty="0" smtClean="0">
                <a:solidFill>
                  <a:srgbClr val="000000"/>
                </a:solidFill>
              </a:rPr>
              <a:t>Разные </a:t>
            </a:r>
            <a:r>
              <a:rPr lang="ru-RU" sz="4000" b="1" i="1" dirty="0" smtClean="0">
                <a:solidFill>
                  <a:srgbClr val="000000"/>
                </a:solidFill>
              </a:rPr>
              <a:t>рода войск;</a:t>
            </a:r>
          </a:p>
          <a:p>
            <a:pPr marL="571500" indent="-571500">
              <a:spcBef>
                <a:spcPts val="200"/>
              </a:spcBef>
              <a:buFontTx/>
              <a:buChar char="-"/>
            </a:pPr>
            <a:r>
              <a:rPr lang="ru-RU" sz="4000" b="1" i="1" dirty="0" smtClean="0">
                <a:solidFill>
                  <a:srgbClr val="000000"/>
                </a:solidFill>
              </a:rPr>
              <a:t>Профессии;</a:t>
            </a:r>
          </a:p>
          <a:p>
            <a:pPr marL="571500" indent="-571500">
              <a:spcBef>
                <a:spcPts val="200"/>
              </a:spcBef>
              <a:buFontTx/>
              <a:buChar char="-"/>
            </a:pPr>
            <a:r>
              <a:rPr lang="ru-RU" sz="4000" b="1" i="1" dirty="0" smtClean="0">
                <a:solidFill>
                  <a:srgbClr val="000000"/>
                </a:solidFill>
              </a:rPr>
              <a:t>Учёные;</a:t>
            </a:r>
          </a:p>
          <a:p>
            <a:pPr marL="571500" indent="-571500">
              <a:spcBef>
                <a:spcPts val="200"/>
              </a:spcBef>
              <a:buFontTx/>
              <a:buChar char="-"/>
            </a:pPr>
            <a:r>
              <a:rPr lang="ru-RU" sz="4000" b="1" i="1" dirty="0" smtClean="0">
                <a:solidFill>
                  <a:srgbClr val="000000"/>
                </a:solidFill>
              </a:rPr>
              <a:t>Персоны;</a:t>
            </a:r>
          </a:p>
          <a:p>
            <a:pPr marL="571500" indent="-571500">
              <a:spcBef>
                <a:spcPts val="200"/>
              </a:spcBef>
              <a:buFontTx/>
              <a:buChar char="-"/>
            </a:pPr>
            <a:r>
              <a:rPr lang="ru-RU" sz="4000" b="1" i="1" dirty="0" smtClean="0">
                <a:solidFill>
                  <a:srgbClr val="000000"/>
                </a:solidFill>
              </a:rPr>
              <a:t>Корабли и люди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490113" y="191069"/>
            <a:ext cx="4381568" cy="692696"/>
          </a:xfrm>
          <a:prstGeom prst="roundRect">
            <a:avLst>
              <a:gd name="adj" fmla="val 21667"/>
            </a:avLst>
          </a:prstGeom>
          <a:solidFill>
            <a:srgbClr val="FFFFFF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Учебные задания 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283074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537212" y="766805"/>
            <a:ext cx="7920038" cy="1150938"/>
          </a:xfrm>
        </p:spPr>
        <p:txBody>
          <a:bodyPr>
            <a:noAutofit/>
          </a:bodyPr>
          <a:lstStyle/>
          <a:p>
            <a:pPr marL="0" lvl="1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2800" dirty="0" smtClean="0"/>
              <a:t>Начертите таблицу 9ⅹ2 клеток.</a:t>
            </a:r>
          </a:p>
          <a:p>
            <a:pPr marL="0" lvl="1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2800" dirty="0" smtClean="0"/>
              <a:t>Решите примеры. Заполните таблицу соответствующими буквами.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83568" y="1916832"/>
          <a:ext cx="7582437" cy="1257300"/>
        </p:xfrm>
        <a:graphic>
          <a:graphicData uri="http://schemas.openxmlformats.org/drawingml/2006/table">
            <a:tbl>
              <a:tblPr/>
              <a:tblGrid>
                <a:gridCol w="842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2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24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3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16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569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28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514600" algn="l"/>
                        </a:tabLst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514600" algn="l"/>
                        </a:tabLst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514600" algn="l"/>
                        </a:tabLst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514600" algn="l"/>
                        </a:tabLst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514600" algn="l"/>
                        </a:tabLst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514600" algn="l"/>
                        </a:tabLst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514600" algn="l"/>
                        </a:tabLst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514600" algn="l"/>
                        </a:tabLst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514600" algn="l"/>
                        </a:tabLst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514600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514600" algn="l"/>
                        </a:tabLst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514600" algn="l"/>
                        </a:tabLst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514600" algn="l"/>
                        </a:tabLst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514600" algn="l"/>
                        </a:tabLst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514600" algn="l"/>
                        </a:tabLst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514600" algn="l"/>
                        </a:tabLst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514600" algn="l"/>
                        </a:tabLst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514600" algn="l"/>
                        </a:tabLst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3568" y="2009746"/>
            <a:ext cx="1043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1700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75656" y="2009746"/>
            <a:ext cx="899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130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80112" y="2031231"/>
            <a:ext cx="899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109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48272" y="2009746"/>
            <a:ext cx="899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150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96344" y="2018457"/>
            <a:ext cx="899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119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6424" y="2018457"/>
            <a:ext cx="899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2009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44008" y="2018457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10505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08712" y="2018457"/>
            <a:ext cx="899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1500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71792" y="2018457"/>
            <a:ext cx="1188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6730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43608" y="3284984"/>
            <a:ext cx="39604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Tx/>
              <a:buAutoNum type="arabicParenR"/>
            </a:pPr>
            <a:r>
              <a:rPr lang="ru-RU" sz="2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2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Symbol"/>
              </a:rPr>
              <a:t>1725=</a:t>
            </a:r>
          </a:p>
          <a:p>
            <a:pPr marL="457200" indent="-457200">
              <a:spcBef>
                <a:spcPts val="1200"/>
              </a:spcBef>
              <a:buFontTx/>
              <a:buAutoNum type="arabicParenR"/>
            </a:pPr>
            <a:r>
              <a:rPr lang="ru-RU" sz="2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Symbol"/>
              </a:rPr>
              <a:t>951:5+100=</a:t>
            </a:r>
          </a:p>
          <a:p>
            <a:pPr marL="457200" indent="-457200">
              <a:spcBef>
                <a:spcPts val="1200"/>
              </a:spcBef>
              <a:buFontTx/>
              <a:buAutoNum type="arabicParenR"/>
            </a:pPr>
            <a:r>
              <a:rPr lang="ru-RU" sz="2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Symbol"/>
              </a:rPr>
              <a:t>9500+100:2+955=</a:t>
            </a:r>
          </a:p>
          <a:p>
            <a:pPr marL="457200" indent="-457200">
              <a:spcBef>
                <a:spcPts val="1200"/>
              </a:spcBef>
              <a:buFontTx/>
              <a:buAutoNum type="arabicParenR"/>
            </a:pPr>
            <a:r>
              <a:rPr lang="ru-RU" sz="2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Symbol"/>
              </a:rPr>
              <a:t>56732=</a:t>
            </a:r>
          </a:p>
          <a:p>
            <a:pPr marL="457200" indent="-457200">
              <a:spcBef>
                <a:spcPts val="1200"/>
              </a:spcBef>
              <a:buFontTx/>
              <a:buAutoNum type="arabicParenR"/>
            </a:pPr>
            <a:r>
              <a:rPr lang="ru-RU" sz="2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Symbol"/>
              </a:rPr>
              <a:t>9552+99=</a:t>
            </a:r>
          </a:p>
          <a:p>
            <a:pPr marL="457200" indent="-457200">
              <a:buFontTx/>
              <a:buAutoNum type="arabicParenR"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20072" y="3277662"/>
            <a:ext cx="39239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</a:pPr>
            <a:r>
              <a:rPr lang="ru-RU" sz="2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Symbol"/>
              </a:rPr>
              <a:t>6) 552+200:10=</a:t>
            </a:r>
          </a:p>
          <a:p>
            <a:pPr marL="457200" indent="-457200">
              <a:spcBef>
                <a:spcPts val="1200"/>
              </a:spcBef>
            </a:pPr>
            <a:r>
              <a:rPr lang="ru-RU" sz="2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Symbol"/>
              </a:rPr>
              <a:t>7) 500:100+104=</a:t>
            </a:r>
          </a:p>
          <a:p>
            <a:pPr marL="457200" indent="-457200">
              <a:spcBef>
                <a:spcPts val="1200"/>
              </a:spcBef>
            </a:pPr>
            <a:r>
              <a:rPr lang="ru-RU" sz="2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Symbol"/>
              </a:rPr>
              <a:t>8) 100:2+502=</a:t>
            </a:r>
          </a:p>
          <a:p>
            <a:pPr marL="457200" indent="-457200">
              <a:spcBef>
                <a:spcPts val="1200"/>
              </a:spcBef>
            </a:pPr>
            <a:r>
              <a:rPr lang="ru-RU" sz="2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Symbol"/>
              </a:rPr>
              <a:t>9) 5002+1000:2=</a:t>
            </a:r>
          </a:p>
          <a:p>
            <a:pPr marL="457200" indent="-457200">
              <a:buFontTx/>
              <a:buAutoNum type="arabicParenR"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3" name="AutoShape 52"/>
          <p:cNvSpPr>
            <a:spLocks noChangeArrowheads="1"/>
          </p:cNvSpPr>
          <p:nvPr/>
        </p:nvSpPr>
        <p:spPr bwMode="auto">
          <a:xfrm>
            <a:off x="4499992" y="5085184"/>
            <a:ext cx="720000" cy="504000"/>
          </a:xfrm>
          <a:prstGeom prst="rightArrowCallout">
            <a:avLst>
              <a:gd name="adj1" fmla="val 25000"/>
              <a:gd name="adj2" fmla="val 25000"/>
              <a:gd name="adj3" fmla="val 23870"/>
              <a:gd name="adj4" fmla="val 66667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3200" b="1" dirty="0" smtClean="0">
                <a:solidFill>
                  <a:prstClr val="black"/>
                </a:solidFill>
              </a:rPr>
              <a:t>Ь</a:t>
            </a:r>
            <a:endParaRPr lang="ru-RU" altLang="ru-RU" sz="3200" b="1" dirty="0">
              <a:solidFill>
                <a:prstClr val="black"/>
              </a:solidFill>
            </a:endParaRPr>
          </a:p>
        </p:txBody>
      </p:sp>
      <p:sp>
        <p:nvSpPr>
          <p:cNvPr id="24" name="AutoShape 54"/>
          <p:cNvSpPr>
            <a:spLocks noChangeArrowheads="1"/>
          </p:cNvSpPr>
          <p:nvPr/>
        </p:nvSpPr>
        <p:spPr bwMode="auto">
          <a:xfrm>
            <a:off x="4499992" y="4509120"/>
            <a:ext cx="720000" cy="504000"/>
          </a:xfrm>
          <a:prstGeom prst="rightArrowCallout">
            <a:avLst>
              <a:gd name="adj1" fmla="val 25000"/>
              <a:gd name="adj2" fmla="val 25000"/>
              <a:gd name="adj3" fmla="val 23870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3200" b="1" dirty="0" smtClean="0">
                <a:solidFill>
                  <a:prstClr val="black"/>
                </a:solidFill>
              </a:rPr>
              <a:t>Ч</a:t>
            </a:r>
            <a:endParaRPr lang="ru-RU" altLang="ru-RU" sz="3200" b="1" dirty="0">
              <a:solidFill>
                <a:prstClr val="black"/>
              </a:solidFill>
            </a:endParaRPr>
          </a:p>
        </p:txBody>
      </p:sp>
      <p:sp>
        <p:nvSpPr>
          <p:cNvPr id="25" name="AutoShape 61"/>
          <p:cNvSpPr>
            <a:spLocks noChangeArrowheads="1"/>
          </p:cNvSpPr>
          <p:nvPr/>
        </p:nvSpPr>
        <p:spPr bwMode="auto">
          <a:xfrm>
            <a:off x="251520" y="4581376"/>
            <a:ext cx="720000" cy="5040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6667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3200" b="1" dirty="0" smtClean="0">
                <a:solidFill>
                  <a:prstClr val="black"/>
                </a:solidFill>
              </a:rPr>
              <a:t>Е</a:t>
            </a:r>
            <a:endParaRPr lang="ru-RU" altLang="ru-RU" sz="3200" b="1" dirty="0">
              <a:solidFill>
                <a:prstClr val="black"/>
              </a:solidFill>
            </a:endParaRPr>
          </a:p>
        </p:txBody>
      </p:sp>
      <p:sp>
        <p:nvSpPr>
          <p:cNvPr id="26" name="AutoShape 62"/>
          <p:cNvSpPr>
            <a:spLocks noChangeArrowheads="1"/>
          </p:cNvSpPr>
          <p:nvPr/>
        </p:nvSpPr>
        <p:spPr bwMode="auto">
          <a:xfrm>
            <a:off x="4499992" y="3933056"/>
            <a:ext cx="720000" cy="5040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666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3200" b="1" dirty="0" smtClean="0">
                <a:solidFill>
                  <a:prstClr val="black"/>
                </a:solidFill>
              </a:rPr>
              <a:t>Л</a:t>
            </a:r>
            <a:endParaRPr lang="ru-RU" altLang="ru-RU" sz="3200" b="1" dirty="0">
              <a:solidFill>
                <a:prstClr val="black"/>
              </a:solidFill>
            </a:endParaRPr>
          </a:p>
        </p:txBody>
      </p:sp>
      <p:sp>
        <p:nvSpPr>
          <p:cNvPr id="27" name="AutoShape 63"/>
          <p:cNvSpPr>
            <a:spLocks noChangeArrowheads="1"/>
          </p:cNvSpPr>
          <p:nvPr/>
        </p:nvSpPr>
        <p:spPr bwMode="auto">
          <a:xfrm>
            <a:off x="251519" y="5733256"/>
            <a:ext cx="720000" cy="504825"/>
          </a:xfrm>
          <a:prstGeom prst="rightArrowCallout">
            <a:avLst>
              <a:gd name="adj1" fmla="val 25000"/>
              <a:gd name="adj2" fmla="val 25000"/>
              <a:gd name="adj3" fmla="val 21436"/>
              <a:gd name="adj4" fmla="val 66667"/>
            </a:avLst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3200" b="1" dirty="0" smtClean="0">
                <a:solidFill>
                  <a:prstClr val="black"/>
                </a:solidFill>
              </a:rPr>
              <a:t>Т</a:t>
            </a:r>
            <a:endParaRPr lang="ru-RU" altLang="ru-RU" sz="3200" b="1" dirty="0">
              <a:solidFill>
                <a:prstClr val="black"/>
              </a:solidFill>
            </a:endParaRPr>
          </a:p>
        </p:txBody>
      </p:sp>
      <p:sp>
        <p:nvSpPr>
          <p:cNvPr id="28" name="AutoShape 64"/>
          <p:cNvSpPr>
            <a:spLocks noChangeArrowheads="1"/>
          </p:cNvSpPr>
          <p:nvPr/>
        </p:nvSpPr>
        <p:spPr bwMode="auto">
          <a:xfrm>
            <a:off x="251520" y="3932287"/>
            <a:ext cx="720000" cy="504825"/>
          </a:xfrm>
          <a:prstGeom prst="rightArrowCallout">
            <a:avLst>
              <a:gd name="adj1" fmla="val 25000"/>
              <a:gd name="adj2" fmla="val 25000"/>
              <a:gd name="adj3" fmla="val 21384"/>
              <a:gd name="adj4" fmla="val 6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3200" b="1" dirty="0" smtClean="0">
                <a:solidFill>
                  <a:prstClr val="black"/>
                </a:solidFill>
              </a:rPr>
              <a:t>И</a:t>
            </a:r>
            <a:endParaRPr lang="ru-RU" altLang="ru-RU" sz="3200" b="1" dirty="0">
              <a:solidFill>
                <a:prstClr val="black"/>
              </a:solidFill>
            </a:endParaRPr>
          </a:p>
        </p:txBody>
      </p:sp>
      <p:sp>
        <p:nvSpPr>
          <p:cNvPr id="29" name="AutoShape 65"/>
          <p:cNvSpPr>
            <a:spLocks noChangeArrowheads="1"/>
          </p:cNvSpPr>
          <p:nvPr/>
        </p:nvSpPr>
        <p:spPr bwMode="auto">
          <a:xfrm>
            <a:off x="4499992" y="3356992"/>
            <a:ext cx="720000" cy="504000"/>
          </a:xfrm>
          <a:prstGeom prst="rightArrowCallout">
            <a:avLst>
              <a:gd name="adj1" fmla="val 25000"/>
              <a:gd name="adj2" fmla="val 25000"/>
              <a:gd name="adj3" fmla="val 23795"/>
              <a:gd name="adj4" fmla="val 66667"/>
            </a:avLst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3200" b="1" dirty="0" smtClean="0">
                <a:solidFill>
                  <a:prstClr val="black"/>
                </a:solidFill>
              </a:rPr>
              <a:t>У</a:t>
            </a:r>
            <a:endParaRPr lang="ru-RU" altLang="ru-RU" sz="3200" b="1" dirty="0">
              <a:solidFill>
                <a:prstClr val="black"/>
              </a:solidFill>
            </a:endParaRPr>
          </a:p>
        </p:txBody>
      </p:sp>
      <p:sp>
        <p:nvSpPr>
          <p:cNvPr id="31" name="AutoShape 67"/>
          <p:cNvSpPr>
            <a:spLocks noChangeArrowheads="1"/>
          </p:cNvSpPr>
          <p:nvPr/>
        </p:nvSpPr>
        <p:spPr bwMode="auto">
          <a:xfrm>
            <a:off x="251520" y="3284984"/>
            <a:ext cx="720725" cy="504825"/>
          </a:xfrm>
          <a:prstGeom prst="rightArrowCallout">
            <a:avLst>
              <a:gd name="adj1" fmla="val 25000"/>
              <a:gd name="adj2" fmla="val 25000"/>
              <a:gd name="adj3" fmla="val 23795"/>
              <a:gd name="adj4" fmla="val 66667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3200" b="1" dirty="0" smtClean="0">
                <a:solidFill>
                  <a:prstClr val="black"/>
                </a:solidFill>
                <a:sym typeface="Wingdings"/>
              </a:rPr>
              <a:t></a:t>
            </a:r>
            <a:endParaRPr lang="ru-RU" altLang="ru-RU" sz="3200" b="1" dirty="0">
              <a:solidFill>
                <a:prstClr val="black"/>
              </a:solidFill>
            </a:endParaRPr>
          </a:p>
        </p:txBody>
      </p:sp>
      <p:sp>
        <p:nvSpPr>
          <p:cNvPr id="33" name="AutoShape 67"/>
          <p:cNvSpPr>
            <a:spLocks noChangeArrowheads="1"/>
          </p:cNvSpPr>
          <p:nvPr/>
        </p:nvSpPr>
        <p:spPr bwMode="auto">
          <a:xfrm>
            <a:off x="251520" y="5157192"/>
            <a:ext cx="720725" cy="504825"/>
          </a:xfrm>
          <a:prstGeom prst="rightArrowCallout">
            <a:avLst>
              <a:gd name="adj1" fmla="val 25000"/>
              <a:gd name="adj2" fmla="val 25000"/>
              <a:gd name="adj3" fmla="val 23795"/>
              <a:gd name="adj4" fmla="val 66667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3200" b="1" dirty="0" smtClean="0">
                <a:solidFill>
                  <a:prstClr val="black"/>
                </a:solidFill>
                <a:sym typeface="Wingdings"/>
              </a:rPr>
              <a:t></a:t>
            </a:r>
            <a:endParaRPr lang="ru-RU" altLang="ru-RU" sz="3200" b="1" dirty="0">
              <a:solidFill>
                <a:prstClr val="black"/>
              </a:solidFill>
            </a:endParaRPr>
          </a:p>
        </p:txBody>
      </p:sp>
      <p:pic>
        <p:nvPicPr>
          <p:cNvPr id="34" name="Picture 2" descr="Похожее изображение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4776192"/>
            <a:ext cx="2081808" cy="2081808"/>
          </a:xfrm>
          <a:prstGeom prst="rect">
            <a:avLst/>
          </a:prstGeom>
          <a:noFill/>
        </p:spPr>
      </p:pic>
      <p:sp>
        <p:nvSpPr>
          <p:cNvPr id="30" name="Заголовок 1"/>
          <p:cNvSpPr txBox="1">
            <a:spLocks/>
          </p:cNvSpPr>
          <p:nvPr/>
        </p:nvSpPr>
        <p:spPr bwMode="auto">
          <a:xfrm>
            <a:off x="4831306" y="1"/>
            <a:ext cx="4312693" cy="692696"/>
          </a:xfrm>
          <a:prstGeom prst="roundRect">
            <a:avLst>
              <a:gd name="adj" fmla="val 21667"/>
            </a:avLst>
          </a:prstGeom>
          <a:solidFill>
            <a:srgbClr val="FFFFFF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Учебные задания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1070" y="0"/>
            <a:ext cx="158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5 класс</a:t>
            </a:r>
            <a:endParaRPr lang="ru-RU" sz="2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799 0.02616 L 0.06302 -0.09977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" y="-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77778E-7 4.81481E-6 L 0.32292 -0.19422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00" y="-9700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77778E-7 3.7037E-7 L 0.49618 -0.28866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00" y="-1440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77778E-7 8.88067E-7 C 0.04444 -0.04649 0.08906 -0.09251 0.14826 -0.10754 C 0.20729 -0.12327 0.27778 -0.06938 0.35417 -0.09366 C 0.43056 -0.11818 0.53038 -0.20652 0.60642 -0.25347 C 0.68264 -0.30019 0.77743 -0.3543 0.81111 -0.37257 " pathEditMode="relative" rAng="0" ptsTypes="aaaaA">
                                      <p:cBhvr>
                                        <p:cTn id="1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00" y="-18600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77778E-7 0.00023 C 0.00052 0.00254 -2.77778E-7 0.00532 0.00139 0.00625 C 0.00417 0.00856 0.00781 0.00694 0.01094 0.00856 C 0.01424 0.00995 0.01684 0.01365 0.02031 0.01481 C 0.0401 0.02222 0.06198 0.02291 0.08229 0.02962 C 0.16354 0.02777 0.15521 0.02893 0.20608 0.01921 C 0.22135 0.00879 0.20208 0.0206 0.22205 0.01296 C 0.23004 0.00972 0.23646 0.00231 0.24444 -0.00163 C 0.24653 -0.00255 0.25313 -0.0044 0.25538 -0.00602 C 0.26319 -0.01181 0.26927 -0.01922 0.2776 -0.02454 C 0.28177 -0.03033 0.28594 -0.03588 0.29045 -0.04144 C 0.2941 -0.05741 0.28906 -0.03889 0.29497 -0.05186 C 0.30191 -0.06644 0.29115 -0.0507 0.29965 -0.0625 C 0.30156 -0.07061 0.30174 -0.07732 0.30625 -0.08334 C 0.30972 -0.09676 0.31372 -0.11227 0.31892 -0.12477 C 0.32135 -0.13056 0.32674 -0.14144 0.32674 -0.14121 C 0.32882 -0.15463 0.33212 -0.15718 0.33802 -0.16875 C 0.34063 -0.17431 0.34063 -0.18172 0.34288 -0.1875 C 0.34774 -0.20093 0.35017 -0.21459 0.35851 -0.22524 C 0.36163 -0.23635 0.36406 -0.24815 0.36806 -0.25857 C 0.37517 -0.27732 0.36754 -0.25047 0.37448 -0.27315 C 0.37726 -0.28264 0.37899 -0.28936 0.38229 -0.29838 C 0.38785 -0.31158 0.38663 -0.32894 0.39514 -0.33982 C 0.3967 -0.35255 0.39913 -0.3632 0.40156 -0.37547 C 0.40451 -0.39121 0.40365 -0.40764 0.40625 -0.42338 C 0.40712 -0.43843 0.40955 -0.45255 0.40955 -0.46713 " pathEditMode="relative" rAng="0" ptsTypes="fffffffffffffffffffffffffA">
                                      <p:cBhvr>
                                        <p:cTn id="12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00" y="-21900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61111E-6 2.59259E-6 L -0.31493 -0.09977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00" y="-5000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58 0.00023 C 0.05573 0.00116 0.09566 0.00231 0.11476 -0.0303 C 0.13403 -0.06267 0.12813 -0.16674 0.13108 -0.19403 " pathEditMode="relative" rAng="0" ptsTypes="aaA">
                                      <p:cBhvr>
                                        <p:cTn id="1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9600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61111E-6 -2.96296E-6 C -0.03281 0.0051 -0.03559 0.00324 -0.08281 0.00185 C -0.096 0.00047 -0.10989 -0.00139 -0.12257 -0.00764 C -0.12968 -0.01088 -0.1335 -0.01666 -0.14097 -0.01921 C -0.14878 -0.02407 -0.15781 -0.02685 -0.16406 -0.03449 C -0.17222 -0.05555 -0.16701 -0.04444 -0.17777 -0.06319 C -0.17882 -0.06504 -0.1809 -0.06875 -0.1809 -0.06852 C -0.18246 -0.07546 -0.18385 -0.08032 -0.1868 -0.08611 C -0.19357 -0.11389 -0.19496 -0.14375 -0.20538 -0.1706 C -0.2059 -0.17615 -0.20607 -0.18194 -0.20694 -0.1875 C -0.20764 -0.19143 -0.20989 -0.19907 -0.20989 -0.19884 C -0.21198 -0.21666 -0.21632 -0.23333 -0.21909 -0.25069 C -0.21961 -0.25625 -0.22048 -0.26782 -0.22048 -0.26782 " pathEditMode="relative" rAng="0" ptsTypes="ffffffffffffA">
                                      <p:cBhvr>
                                        <p:cTn id="1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-13100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5E-6 -3.48751E-6 C 0.02205 0.00486 0.04375 0.00671 0.06597 0.01157 C 0.12552 0.01018 0.14844 0.01342 0.19618 -0.00508 C 0.20521 -0.01248 0.19323 -0.0037 0.20764 -0.00994 C 0.21424 -0.01272 0.22188 -0.01757 0.2283 -0.0215 C 0.23282 -0.02752 0.23872 -0.03191 0.24341 -0.03792 C 0.2474 -0.04856 0.24427 -0.04116 0.25469 -0.05943 C 0.25972 -0.06776 0.26181 -0.07747 0.26788 -0.08557 C 0.27483 -0.14408 0.27969 -0.05643 0.27188 -0.19449 C 0.27136 -0.20236 0.26667 -0.21508 0.26424 -0.22271 C 0.26233 -0.22918 0.25834 -0.24236 0.25834 -0.24213 C 0.25782 -0.24653 0.25816 -0.25115 0.2566 -0.25555 C 0.25625 -0.25693 0.25365 -0.2574 0.25278 -0.25878 C 0.25174 -0.26087 0.25209 -0.26341 0.25104 -0.26526 C 0.24722 -0.2722 0.23802 -0.27659 0.23195 -0.28191 C 0.23004 -0.28746 0.22847 -0.29278 0.22639 -0.29833 C 0.2257 -0.31891 0.22448 -0.35939 0.22448 -0.35939 " pathEditMode="relative" rAng="0" ptsTypes="ffffffffffffffffA">
                                      <p:cBhvr>
                                        <p:cTn id="1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0" y="-1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33" grpId="0" animBg="1"/>
      <p:bldP spid="3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Презентация1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резентация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езентация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996</Words>
  <Application>Microsoft Office PowerPoint</Application>
  <PresentationFormat>Экран (4:3)</PresentationFormat>
  <Paragraphs>265</Paragraphs>
  <Slides>21</Slides>
  <Notes>1</Notes>
  <HiddenSlides>0</HiddenSlides>
  <MMClips>3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40" baseType="lpstr">
      <vt:lpstr>Arial</vt:lpstr>
      <vt:lpstr>Calibri</vt:lpstr>
      <vt:lpstr>Calibri Light</vt:lpstr>
      <vt:lpstr>Comic Sans MS</vt:lpstr>
      <vt:lpstr>Courier New</vt:lpstr>
      <vt:lpstr>Georgia</vt:lpstr>
      <vt:lpstr>Symbol</vt:lpstr>
      <vt:lpstr>Times New Roman</vt:lpstr>
      <vt:lpstr>Trebuchet MS</vt:lpstr>
      <vt:lpstr>Verdana</vt:lpstr>
      <vt:lpstr>Wingdings</vt:lpstr>
      <vt:lpstr>Wingdings 2</vt:lpstr>
      <vt:lpstr>Тема Office</vt:lpstr>
      <vt:lpstr>1_Тема Office</vt:lpstr>
      <vt:lpstr>3_Тема Office</vt:lpstr>
      <vt:lpstr>Оформление по умолчанию</vt:lpstr>
      <vt:lpstr>Winter</vt:lpstr>
      <vt:lpstr>Презентация1</vt:lpstr>
      <vt:lpstr>Формула</vt:lpstr>
      <vt:lpstr>ПОВЫШЕНИЕ ПОЗНАВАТЕЛЬНОЙ АКТИВНОСТИ НАХИМОВЦЕВ СРЕДСТВАМИ ГЕЙМИФИКАЦИИ ПРИ ОБУЧЕНИИ МАТЕМАТИКЕ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Те, у которых мы учимся, правильно называются нашими учителями, но не всякий, кто учит нас, заслуживает это имя  Иоганн Вольфганг Гёте (1749—1832) немецкий поэт, государственный деятель, мыслитель, философ и естествоиспытатель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Филиал Нахимовского военно-морского училища (г. Мурманск)</dc:title>
  <dc:creator>Висков Андрей Юрьевич</dc:creator>
  <cp:lastModifiedBy>Богданова Елена Алексеевна</cp:lastModifiedBy>
  <cp:revision>116</cp:revision>
  <dcterms:created xsi:type="dcterms:W3CDTF">2018-02-26T06:42:58Z</dcterms:created>
  <dcterms:modified xsi:type="dcterms:W3CDTF">2023-01-26T06:15:04Z</dcterms:modified>
</cp:coreProperties>
</file>